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drawings/drawing1.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Override PartName="/ppt/comments/modernComment_101_0.xml" ContentType="application/vnd.ms-powerpoint.comments+xml"/>
  <Override PartName="/ppt/authors.xml" ContentType="application/vnd.ms-powerpoint.author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7" r:id="rId2"/>
  </p:sldIdLst>
  <p:sldSz cx="6858000" cy="9144000" type="screen4x3"/>
  <p:notesSz cx="6797675" cy="9928225"/>
  <p:defaultTextStyle>
    <a:defPPr>
      <a:defRPr lang="en-US"/>
    </a:defPPr>
    <a:lvl1pPr algn="l" rtl="0" fontAlgn="base">
      <a:spcBef>
        <a:spcPct val="0"/>
      </a:spcBef>
      <a:spcAft>
        <a:spcPct val="0"/>
      </a:spcAft>
      <a:defRPr kumimoji="1" kern="1200">
        <a:solidFill>
          <a:schemeClr val="tx1"/>
        </a:solidFill>
        <a:latin typeface="Calibri" pitchFamily="34" charset="0"/>
        <a:ea typeface="新細明體" pitchFamily="18" charset="-120"/>
        <a:cs typeface="+mn-cs"/>
      </a:defRPr>
    </a:lvl1pPr>
    <a:lvl2pPr marL="457200" algn="l" rtl="0" fontAlgn="base">
      <a:spcBef>
        <a:spcPct val="0"/>
      </a:spcBef>
      <a:spcAft>
        <a:spcPct val="0"/>
      </a:spcAft>
      <a:defRPr kumimoji="1" kern="1200">
        <a:solidFill>
          <a:schemeClr val="tx1"/>
        </a:solidFill>
        <a:latin typeface="Calibri" pitchFamily="34" charset="0"/>
        <a:ea typeface="新細明體" pitchFamily="18" charset="-120"/>
        <a:cs typeface="+mn-cs"/>
      </a:defRPr>
    </a:lvl2pPr>
    <a:lvl3pPr marL="914400" algn="l" rtl="0" fontAlgn="base">
      <a:spcBef>
        <a:spcPct val="0"/>
      </a:spcBef>
      <a:spcAft>
        <a:spcPct val="0"/>
      </a:spcAft>
      <a:defRPr kumimoji="1" kern="1200">
        <a:solidFill>
          <a:schemeClr val="tx1"/>
        </a:solidFill>
        <a:latin typeface="Calibri" pitchFamily="34" charset="0"/>
        <a:ea typeface="新細明體" pitchFamily="18" charset="-120"/>
        <a:cs typeface="+mn-cs"/>
      </a:defRPr>
    </a:lvl3pPr>
    <a:lvl4pPr marL="1371600" algn="l" rtl="0" fontAlgn="base">
      <a:spcBef>
        <a:spcPct val="0"/>
      </a:spcBef>
      <a:spcAft>
        <a:spcPct val="0"/>
      </a:spcAft>
      <a:defRPr kumimoji="1" kern="1200">
        <a:solidFill>
          <a:schemeClr val="tx1"/>
        </a:solidFill>
        <a:latin typeface="Calibri" pitchFamily="34" charset="0"/>
        <a:ea typeface="新細明體" pitchFamily="18" charset="-120"/>
        <a:cs typeface="+mn-cs"/>
      </a:defRPr>
    </a:lvl4pPr>
    <a:lvl5pPr marL="1828800" algn="l" rtl="0" fontAlgn="base">
      <a:spcBef>
        <a:spcPct val="0"/>
      </a:spcBef>
      <a:spcAft>
        <a:spcPct val="0"/>
      </a:spcAft>
      <a:defRPr kumimoji="1" kern="1200">
        <a:solidFill>
          <a:schemeClr val="tx1"/>
        </a:solidFill>
        <a:latin typeface="Calibri" pitchFamily="34" charset="0"/>
        <a:ea typeface="新細明體" pitchFamily="18" charset="-120"/>
        <a:cs typeface="+mn-cs"/>
      </a:defRPr>
    </a:lvl5pPr>
    <a:lvl6pPr marL="2286000" algn="l" defTabSz="914400" rtl="0" eaLnBrk="1" latinLnBrk="0" hangingPunct="1">
      <a:defRPr kumimoji="1" kern="1200">
        <a:solidFill>
          <a:schemeClr val="tx1"/>
        </a:solidFill>
        <a:latin typeface="Calibri" pitchFamily="34" charset="0"/>
        <a:ea typeface="新細明體" pitchFamily="18" charset="-120"/>
        <a:cs typeface="+mn-cs"/>
      </a:defRPr>
    </a:lvl6pPr>
    <a:lvl7pPr marL="2743200" algn="l" defTabSz="914400" rtl="0" eaLnBrk="1" latinLnBrk="0" hangingPunct="1">
      <a:defRPr kumimoji="1" kern="1200">
        <a:solidFill>
          <a:schemeClr val="tx1"/>
        </a:solidFill>
        <a:latin typeface="Calibri" pitchFamily="34" charset="0"/>
        <a:ea typeface="新細明體" pitchFamily="18" charset="-120"/>
        <a:cs typeface="+mn-cs"/>
      </a:defRPr>
    </a:lvl7pPr>
    <a:lvl8pPr marL="3200400" algn="l" defTabSz="914400" rtl="0" eaLnBrk="1" latinLnBrk="0" hangingPunct="1">
      <a:defRPr kumimoji="1" kern="1200">
        <a:solidFill>
          <a:schemeClr val="tx1"/>
        </a:solidFill>
        <a:latin typeface="Calibri" pitchFamily="34" charset="0"/>
        <a:ea typeface="新細明體" pitchFamily="18" charset="-120"/>
        <a:cs typeface="+mn-cs"/>
      </a:defRPr>
    </a:lvl8pPr>
    <a:lvl9pPr marL="3657600" algn="l" defTabSz="914400" rtl="0" eaLnBrk="1" latinLnBrk="0" hangingPunct="1">
      <a:defRPr kumimoji="1" kern="1200">
        <a:solidFill>
          <a:schemeClr val="tx1"/>
        </a:solidFill>
        <a:latin typeface="Calibri" pitchFamily="34" charset="0"/>
        <a:ea typeface="新細明體" pitchFamily="18" charset="-120"/>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3DC59401-3FF0-6E5E-5CFB-AF0E968B4CED}" name="Thomas LAM" initials="CC" userId="Thomas LAM" providerId="None"/>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Bella CHEN Yang" initials="BCY" lastIdx="6" clrIdx="0">
    <p:extLst>
      <p:ext uri="{19B8F6BF-5375-455C-9EA6-DF929625EA0E}">
        <p15:presenceInfo xmlns:p15="http://schemas.microsoft.com/office/powerpoint/2012/main" userId="S-1-5-21-3353268348-2576685447-41415466-10960" providerId="AD"/>
      </p:ext>
    </p:extLst>
  </p:cmAuthor>
  <p:cmAuthor id="2" name="Evita Zhang Yijun" initials="EZY" lastIdx="4" clrIdx="1">
    <p:extLst>
      <p:ext uri="{19B8F6BF-5375-455C-9EA6-DF929625EA0E}">
        <p15:presenceInfo xmlns:p15="http://schemas.microsoft.com/office/powerpoint/2012/main" userId="S-1-5-21-3353268348-2576685447-41415466-967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DF1B1"/>
    <a:srgbClr val="5BFFA5"/>
    <a:srgbClr val="000000"/>
    <a:srgbClr val="69C1B0"/>
    <a:srgbClr val="0000FF"/>
    <a:srgbClr val="88D89D"/>
    <a:srgbClr val="96F8F6"/>
    <a:srgbClr val="FF66FF"/>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3B4B98B0-60AC-42C2-AFA5-B58CD77FA1E5}" styleName="淺色樣式 1 - 輔色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淺色樣式 2 - 輔色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3C2FFA5D-87B4-456A-9821-1D502468CF0F}" styleName="佈景主題樣式 1 - 輔色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無樣式、無格線">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8546" autoAdjust="0"/>
    <p:restoredTop sz="96154" autoAdjust="0"/>
  </p:normalViewPr>
  <p:slideViewPr>
    <p:cSldViewPr>
      <p:cViewPr>
        <p:scale>
          <a:sx n="90" d="100"/>
          <a:sy n="90" d="100"/>
        </p:scale>
        <p:origin x="3582" y="66"/>
      </p:cViewPr>
      <p:guideLst>
        <p:guide orient="horz" pos="2880"/>
        <p:guide pos="216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 Id="rId9" Type="http://schemas.microsoft.com/office/2018/10/relationships/authors" Target="authors.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6849737532808393"/>
          <c:y val="0.15023340889364037"/>
          <c:w val="0.4946605194087581"/>
          <c:h val="0.70598809272082663"/>
        </c:manualLayout>
      </c:layout>
      <c:pieChart>
        <c:varyColors val="1"/>
        <c:dLbls>
          <c:dLblPos val="bestFit"/>
          <c:showLegendKey val="0"/>
          <c:showVal val="1"/>
          <c:showCatName val="1"/>
          <c:showSerName val="0"/>
          <c:showPercent val="0"/>
          <c:showBubbleSize val="0"/>
          <c:showLeaderLines val="0"/>
        </c:dLbls>
        <c:firstSliceAng val="0"/>
      </c:pieChart>
    </c:plotArea>
    <c:plotVisOnly val="1"/>
    <c:dispBlanksAs val="zero"/>
    <c:showDLblsOverMax val="0"/>
  </c:chart>
  <c:txPr>
    <a:bodyPr/>
    <a:lstStyle/>
    <a:p>
      <a:pPr>
        <a:defRPr sz="1800"/>
      </a:pPr>
      <a:endParaRPr lang="en-US"/>
    </a:p>
  </c:txPr>
  <c:externalData r:id="rId1">
    <c:autoUpdate val="0"/>
  </c:externalData>
  <c:userShapes r:id="rId2"/>
</c:chartSpace>
</file>

<file path=ppt/comments/modernComment_101_0.xml><?xml version="1.0" encoding="utf-8"?>
<p188:cmLst xmlns:a="http://schemas.openxmlformats.org/drawingml/2006/main" xmlns:r="http://schemas.openxmlformats.org/officeDocument/2006/relationships" xmlns:p188="http://schemas.microsoft.com/office/powerpoint/2018/8/main">
  <p188:cm id="{988D6714-F7A2-834D-A1BE-7808B15E1424}" authorId="{3DC59401-3FF0-6E5E-5CFB-AF0E968B4CED}" created="2025-10-03T05:20:58.788">
    <ac:txMkLst xmlns:ac="http://schemas.microsoft.com/office/drawing/2013/main/command">
      <pc:docMk xmlns:pc="http://schemas.microsoft.com/office/powerpoint/2013/main/command"/>
      <pc:sldMk xmlns:pc="http://schemas.microsoft.com/office/powerpoint/2013/main/command" cId="0" sldId="257"/>
      <ac:graphicFrameMk id="1184" creationId="{00000000-0000-0000-0000-000000000000}"/>
      <ac:tblMk/>
      <ac:tcMk rowId="10000" colId="20000"/>
      <ac:txMk cp="79" len="2">
        <ac:context len="624" hash="2951777275"/>
      </ac:txMk>
    </ac:txMkLst>
    <p188:pos x="1460118" y="502453"/>
    <p188:txBody>
      <a:bodyPr/>
      <a:lstStyle/>
      <a:p>
        <a:r>
          <a:rPr lang="en-GB"/>
          <a:t>please review whether this is standard description</a:t>
        </a:r>
      </a:p>
    </p188:txBody>
  </p188:cm>
  <p188:cm id="{E7B76C9B-14C3-B942-9842-6A99D47A0A8C}" authorId="{3DC59401-3FF0-6E5E-5CFB-AF0E968B4CED}" created="2025-10-03T05:22:24.504">
    <ac:txMkLst xmlns:ac="http://schemas.microsoft.com/office/drawing/2013/main/command">
      <pc:docMk xmlns:pc="http://schemas.microsoft.com/office/powerpoint/2013/main/command"/>
      <pc:sldMk xmlns:pc="http://schemas.microsoft.com/office/powerpoint/2013/main/command" cId="0" sldId="257"/>
      <ac:graphicFrameMk id="2210" creationId="{00000000-0000-0000-0000-000000000000}"/>
      <ac:tblMk/>
      <ac:tcMk rowId="10001" colId="20002"/>
      <ac:txMk cp="0" len="7">
        <ac:context len="8" hash="450420916"/>
      </ac:txMk>
    </ac:txMkLst>
    <p188:pos x="1673249" y="768843"/>
    <p188:txBody>
      <a:bodyPr/>
      <a:lstStyle/>
      <a:p>
        <a:r>
          <a:rPr lang="en-GB"/>
          <a:t>please verify</a:t>
        </a:r>
      </a:p>
    </p188:txBody>
  </p188:cm>
  <p188:cm id="{73305E3D-7154-F047-B826-A63CE6282B19}" authorId="{3DC59401-3FF0-6E5E-5CFB-AF0E968B4CED}" created="2025-10-03T05:26:54.115">
    <ac:txMkLst xmlns:ac="http://schemas.microsoft.com/office/drawing/2013/main/command">
      <pc:docMk xmlns:pc="http://schemas.microsoft.com/office/powerpoint/2013/main/command"/>
      <pc:sldMk xmlns:pc="http://schemas.microsoft.com/office/powerpoint/2013/main/command" cId="0" sldId="257"/>
      <ac:graphicFrameMk id="1184" creationId="{00000000-0000-0000-0000-000000000000}"/>
      <ac:tblMk/>
      <ac:tcMk rowId="10000" colId="20000"/>
      <ac:txMk cp="243" len="1">
        <ac:context len="624" hash="2951777275"/>
      </ac:txMk>
    </ac:txMkLst>
    <p188:pos x="1735126" y="1038717"/>
    <p188:txBody>
      <a:bodyPr/>
      <a:lstStyle/>
      <a:p>
        <a:r>
          <a:rPr lang="en-GB"/>
          <a:t>人民幣</a:t>
        </a:r>
      </a:p>
    </p188:txBody>
  </p188:cm>
  <p188:cm id="{E0986941-6BB2-E841-842E-736EC185DBDB}" authorId="{3DC59401-3FF0-6E5E-5CFB-AF0E968B4CED}" created="2025-10-03T05:49:04.958">
    <ac:txMkLst xmlns:ac="http://schemas.microsoft.com/office/drawing/2013/main/command">
      <pc:docMk xmlns:pc="http://schemas.microsoft.com/office/powerpoint/2013/main/command"/>
      <pc:sldMk xmlns:pc="http://schemas.microsoft.com/office/powerpoint/2013/main/command" cId="0" sldId="257"/>
      <ac:graphicFrameMk id="1184" creationId="{00000000-0000-0000-0000-000000000000}"/>
      <ac:tblMk/>
      <ac:tcMk rowId="10000" colId="20000"/>
      <ac:txMk cp="88" len="2">
        <ac:context len="624" hash="2951777275"/>
      </ac:txMk>
    </ac:txMkLst>
    <p188:pos x="2254548" y="479243"/>
    <p188:txBody>
      <a:bodyPr/>
      <a:lstStyle/>
      <a:p>
        <a:r>
          <a:rPr lang="en-GB"/>
          <a:t>please verify is this fund fee USD base or RMB base</a:t>
        </a:r>
      </a:p>
    </p188:txBody>
  </p188:cm>
  <p188:cm id="{D223B45D-2C7C-0540-98D5-CD4287398E50}" authorId="{3DC59401-3FF0-6E5E-5CFB-AF0E968B4CED}" created="2025-10-03T05:49:27.060">
    <ac:txMkLst xmlns:ac="http://schemas.microsoft.com/office/drawing/2013/main/command">
      <pc:docMk xmlns:pc="http://schemas.microsoft.com/office/powerpoint/2013/main/command"/>
      <pc:sldMk xmlns:pc="http://schemas.microsoft.com/office/powerpoint/2013/main/command" cId="0" sldId="257"/>
      <ac:graphicFrameMk id="1184" creationId="{00000000-0000-0000-0000-000000000000}"/>
      <ac:tblMk/>
      <ac:tcMk rowId="10000" colId="20000"/>
      <ac:txMk cp="88" len="2">
        <ac:context len="624" hash="2951777275"/>
      </ac:txMk>
    </ac:txMkLst>
    <p188:pos x="2254548" y="479243"/>
    <p188:txBody>
      <a:bodyPr/>
      <a:lstStyle/>
      <a:p>
        <a:r>
          <a:rPr lang="en-GB"/>
          <a:t>儘管 </a:t>
        </a:r>
      </a:p>
    </p188:txBody>
  </p188:cm>
  <p188:cm id="{92343BAB-8B0C-F440-AA85-0BBB339FD6F6}" authorId="{3DC59401-3FF0-6E5E-5CFB-AF0E968B4CED}" created="2025-10-03T05:53:46.807">
    <ac:txMkLst xmlns:ac="http://schemas.microsoft.com/office/drawing/2013/main/command">
      <pc:docMk xmlns:pc="http://schemas.microsoft.com/office/powerpoint/2013/main/command"/>
      <pc:sldMk xmlns:pc="http://schemas.microsoft.com/office/powerpoint/2013/main/command" cId="0" sldId="257"/>
      <ac:graphicFrameMk id="2210" creationId="{00000000-0000-0000-0000-000000000000}"/>
      <ac:tblMk/>
      <ac:tcMk rowId="10000" colId="20000"/>
      <ac:txMk cp="0" len="4">
        <ac:context len="17" hash="4198956750"/>
      </ac:txMk>
    </ac:txMkLst>
    <p188:pos x="573034" y="270738"/>
    <p188:txBody>
      <a:bodyPr/>
      <a:lstStyle/>
      <a:p>
        <a:r>
          <a:rPr lang="en-GB"/>
          <a:t>please change to white font to align the formating</a:t>
        </a:r>
      </a:p>
    </p188:txBody>
  </p188:cm>
</p188:cmLst>
</file>

<file path=ppt/drawings/drawing1.xml><?xml version="1.0" encoding="utf-8"?>
<c:userShapes xmlns:c="http://schemas.openxmlformats.org/drawingml/2006/chart">
  <cdr:relSizeAnchor xmlns:cdr="http://schemas.openxmlformats.org/drawingml/2006/chartDrawing">
    <cdr:from>
      <cdr:x>0.04546</cdr:x>
      <cdr:y>0.42123</cdr:y>
    </cdr:from>
    <cdr:to>
      <cdr:x>0.12863</cdr:x>
      <cdr:y>0.54964</cdr:y>
    </cdr:to>
    <cdr:sp macro="" textlink="">
      <cdr:nvSpPr>
        <cdr:cNvPr id="7" name="文字方塊 1"/>
        <cdr:cNvSpPr txBox="1"/>
      </cdr:nvSpPr>
      <cdr:spPr>
        <a:xfrm xmlns:a="http://schemas.openxmlformats.org/drawingml/2006/main">
          <a:off x="76200" y="457200"/>
          <a:ext cx="152400" cy="152400"/>
        </a:xfrm>
        <a:prstGeom xmlns:a="http://schemas.openxmlformats.org/drawingml/2006/main" prst="rect">
          <a:avLst/>
        </a:prstGeom>
      </cdr:spPr>
      <cdr:txBody>
        <a:bodyPr xmlns:a="http://schemas.openxmlformats.org/drawingml/2006/main" wrap="square" rtlCol="0"/>
        <a:lstStyle xmlns:a="http://schemas.openxmlformats.org/drawingml/2006/main"/>
        <a:p xmlns:a="http://schemas.openxmlformats.org/drawingml/2006/main">
          <a:endParaRPr lang="zh-TW" altLang="en-US"/>
        </a:p>
      </cdr:txBody>
    </cdr:sp>
  </cdr:relSizeAnchor>
  <cdr:relSizeAnchor xmlns:cdr="http://schemas.openxmlformats.org/drawingml/2006/chartDrawing">
    <cdr:from>
      <cdr:x>0.04546</cdr:x>
      <cdr:y>0.42123</cdr:y>
    </cdr:from>
    <cdr:to>
      <cdr:x>0.12863</cdr:x>
      <cdr:y>0.54964</cdr:y>
    </cdr:to>
    <cdr:sp macro="" textlink="">
      <cdr:nvSpPr>
        <cdr:cNvPr id="2" name="文字方塊 1"/>
        <cdr:cNvSpPr txBox="1"/>
      </cdr:nvSpPr>
      <cdr:spPr>
        <a:xfrm xmlns:a="http://schemas.openxmlformats.org/drawingml/2006/main">
          <a:off x="76200" y="457200"/>
          <a:ext cx="152400" cy="152400"/>
        </a:xfrm>
        <a:prstGeom xmlns:a="http://schemas.openxmlformats.org/drawingml/2006/main" prst="rect">
          <a:avLst/>
        </a:prstGeom>
      </cdr:spPr>
      <cdr:txBody>
        <a:bodyPr xmlns:a="http://schemas.openxmlformats.org/drawingml/2006/main" wrap="square" rtlCol="0"/>
        <a:lstStyle xmlns:a="http://schemas.openxmlformats.org/drawingml/2006/main"/>
        <a:p xmlns:a="http://schemas.openxmlformats.org/drawingml/2006/main">
          <a:endParaRPr lang="zh-TW" altLang="en-US"/>
        </a:p>
      </cdr:txBody>
    </cdr:sp>
  </cdr:relSizeAnchor>
  <cdr:relSizeAnchor xmlns:cdr="http://schemas.openxmlformats.org/drawingml/2006/chartDrawing">
    <cdr:from>
      <cdr:x>0.04546</cdr:x>
      <cdr:y>0.42123</cdr:y>
    </cdr:from>
    <cdr:to>
      <cdr:x>0.12863</cdr:x>
      <cdr:y>0.54964</cdr:y>
    </cdr:to>
    <cdr:sp macro="" textlink="">
      <cdr:nvSpPr>
        <cdr:cNvPr id="4" name="文字方塊 1"/>
        <cdr:cNvSpPr txBox="1"/>
      </cdr:nvSpPr>
      <cdr:spPr>
        <a:xfrm xmlns:a="http://schemas.openxmlformats.org/drawingml/2006/main">
          <a:off x="76200" y="457200"/>
          <a:ext cx="152400" cy="152400"/>
        </a:xfrm>
        <a:prstGeom xmlns:a="http://schemas.openxmlformats.org/drawingml/2006/main" prst="rect">
          <a:avLst/>
        </a:prstGeom>
      </cdr:spPr>
      <cdr:txBody>
        <a:bodyPr xmlns:a="http://schemas.openxmlformats.org/drawingml/2006/main" wrap="square" rtlCol="0"/>
        <a:lstStyle xmlns:a="http://schemas.openxmlformats.org/drawingml/2006/main"/>
        <a:p xmlns:a="http://schemas.openxmlformats.org/drawingml/2006/main">
          <a:endParaRPr lang="zh-TW" altLang="en-US"/>
        </a:p>
      </cdr:txBody>
    </cdr:sp>
  </cdr:relSizeAnchor>
  <cdr:relSizeAnchor xmlns:cdr="http://schemas.openxmlformats.org/drawingml/2006/chartDrawing">
    <cdr:from>
      <cdr:x>0.04546</cdr:x>
      <cdr:y>0.42123</cdr:y>
    </cdr:from>
    <cdr:to>
      <cdr:x>0.12863</cdr:x>
      <cdr:y>0.54964</cdr:y>
    </cdr:to>
    <cdr:sp macro="" textlink="">
      <cdr:nvSpPr>
        <cdr:cNvPr id="6" name="文字方塊 1"/>
        <cdr:cNvSpPr txBox="1"/>
      </cdr:nvSpPr>
      <cdr:spPr>
        <a:xfrm xmlns:a="http://schemas.openxmlformats.org/drawingml/2006/main">
          <a:off x="76200" y="457200"/>
          <a:ext cx="152400" cy="152400"/>
        </a:xfrm>
        <a:prstGeom xmlns:a="http://schemas.openxmlformats.org/drawingml/2006/main" prst="rect">
          <a:avLst/>
        </a:prstGeom>
      </cdr:spPr>
      <cdr:txBody>
        <a:bodyPr xmlns:a="http://schemas.openxmlformats.org/drawingml/2006/main" wrap="square" rtlCol="0"/>
        <a:lstStyle xmlns:a="http://schemas.openxmlformats.org/drawingml/2006/main"/>
        <a:p xmlns:a="http://schemas.openxmlformats.org/drawingml/2006/main">
          <a:endParaRPr lang="zh-TW" altLang="en-US"/>
        </a:p>
      </cdr:txBody>
    </cdr:sp>
  </cdr:relSizeAnchor>
  <cdr:relSizeAnchor xmlns:cdr="http://schemas.openxmlformats.org/drawingml/2006/chartDrawing">
    <cdr:from>
      <cdr:x>0.04546</cdr:x>
      <cdr:y>0.42123</cdr:y>
    </cdr:from>
    <cdr:to>
      <cdr:x>0.12863</cdr:x>
      <cdr:y>0.54964</cdr:y>
    </cdr:to>
    <cdr:sp macro="" textlink="">
      <cdr:nvSpPr>
        <cdr:cNvPr id="9" name="文字方塊 1"/>
        <cdr:cNvSpPr txBox="1"/>
      </cdr:nvSpPr>
      <cdr:spPr>
        <a:xfrm xmlns:a="http://schemas.openxmlformats.org/drawingml/2006/main">
          <a:off x="76200" y="457200"/>
          <a:ext cx="152400" cy="152400"/>
        </a:xfrm>
        <a:prstGeom xmlns:a="http://schemas.openxmlformats.org/drawingml/2006/main" prst="rect">
          <a:avLst/>
        </a:prstGeom>
      </cdr:spPr>
      <cdr:txBody>
        <a:bodyPr xmlns:a="http://schemas.openxmlformats.org/drawingml/2006/main" wrap="square" rtlCol="0"/>
        <a:lstStyle xmlns:a="http://schemas.openxmlformats.org/drawingml/2006/main"/>
        <a:p xmlns:a="http://schemas.openxmlformats.org/drawingml/2006/main">
          <a:endParaRPr lang="zh-TW" altLang="en-US"/>
        </a:p>
      </cdr:txBody>
    </cdr:sp>
  </cdr:relSizeAnchor>
  <cdr:relSizeAnchor xmlns:cdr="http://schemas.openxmlformats.org/drawingml/2006/chartDrawing">
    <cdr:from>
      <cdr:x>0.04546</cdr:x>
      <cdr:y>0.42123</cdr:y>
    </cdr:from>
    <cdr:to>
      <cdr:x>0.12863</cdr:x>
      <cdr:y>0.54964</cdr:y>
    </cdr:to>
    <cdr:sp macro="" textlink="">
      <cdr:nvSpPr>
        <cdr:cNvPr id="10" name="文字方塊 1"/>
        <cdr:cNvSpPr txBox="1"/>
      </cdr:nvSpPr>
      <cdr:spPr>
        <a:xfrm xmlns:a="http://schemas.openxmlformats.org/drawingml/2006/main">
          <a:off x="76200" y="457200"/>
          <a:ext cx="152400" cy="152400"/>
        </a:xfrm>
        <a:prstGeom xmlns:a="http://schemas.openxmlformats.org/drawingml/2006/main" prst="rect">
          <a:avLst/>
        </a:prstGeom>
      </cdr:spPr>
      <cdr:txBody>
        <a:bodyPr xmlns:a="http://schemas.openxmlformats.org/drawingml/2006/main" wrap="square" rtlCol="0"/>
        <a:lstStyle xmlns:a="http://schemas.openxmlformats.org/drawingml/2006/main"/>
        <a:p xmlns:a="http://schemas.openxmlformats.org/drawingml/2006/main">
          <a:endParaRPr lang="zh-TW" altLang="en-US"/>
        </a:p>
      </cdr:txBody>
    </cdr:sp>
  </cdr:relSizeAnchor>
  <cdr:relSizeAnchor xmlns:cdr="http://schemas.openxmlformats.org/drawingml/2006/chartDrawing">
    <cdr:from>
      <cdr:x>0.23522</cdr:x>
      <cdr:y>0</cdr:y>
    </cdr:from>
    <cdr:to>
      <cdr:x>0.31139</cdr:x>
      <cdr:y>0.14941</cdr:y>
    </cdr:to>
    <cdr:sp macro="" textlink="">
      <cdr:nvSpPr>
        <cdr:cNvPr id="13" name="文字方塊 1"/>
        <cdr:cNvSpPr txBox="1"/>
      </cdr:nvSpPr>
      <cdr:spPr>
        <a:xfrm xmlns:a="http://schemas.openxmlformats.org/drawingml/2006/main">
          <a:off x="457200" y="-2590800"/>
          <a:ext cx="158255" cy="132945"/>
        </a:xfrm>
        <a:prstGeom xmlns:a="http://schemas.openxmlformats.org/drawingml/2006/main" prst="rect">
          <a:avLst/>
        </a:prstGeom>
      </cdr:spPr>
      <cdr:txBody>
        <a:bodyPr xmlns:a="http://schemas.openxmlformats.org/drawingml/2006/main" wrap="square" rtlCol="0"/>
        <a:lstStyle xmlns:a="http://schemas.openxmlformats.org/drawingml/2006/main"/>
        <a:p xmlns:a="http://schemas.openxmlformats.org/drawingml/2006/main">
          <a:endParaRPr lang="zh-TW" altLang="en-US"/>
        </a:p>
      </cdr:txBody>
    </cdr:sp>
  </cdr:relSizeAnchor>
  <cdr:relSizeAnchor xmlns:cdr="http://schemas.openxmlformats.org/drawingml/2006/chartDrawing">
    <cdr:from>
      <cdr:x>0.05263</cdr:x>
      <cdr:y>0.04</cdr:y>
    </cdr:from>
    <cdr:to>
      <cdr:x>0.28947</cdr:x>
      <cdr:y>0.16</cdr:y>
    </cdr:to>
    <cdr:sp macro="" textlink="">
      <cdr:nvSpPr>
        <cdr:cNvPr id="12" name="文字方塊 11"/>
        <cdr:cNvSpPr txBox="1"/>
      </cdr:nvSpPr>
      <cdr:spPr>
        <a:xfrm xmlns:a="http://schemas.openxmlformats.org/drawingml/2006/main">
          <a:off x="152400" y="76200"/>
          <a:ext cx="685800" cy="2286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zh-TW" altLang="en-US" dirty="0">
            <a:latin typeface="+mn-lt"/>
            <a:ea typeface="+mn-ea"/>
            <a:cs typeface="+mn-cs"/>
          </a:endParaRPr>
        </a:p>
        <a:p xmlns:a="http://schemas.openxmlformats.org/drawingml/2006/main">
          <a:endParaRPr lang="zh-TW" altLang="en-US" dirty="0">
            <a:latin typeface="+mn-lt"/>
            <a:ea typeface="+mn-ea"/>
            <a:cs typeface="+mn-cs"/>
          </a:endParaRPr>
        </a:p>
        <a:p xmlns:a="http://schemas.openxmlformats.org/drawingml/2006/main">
          <a:r>
            <a:rPr lang="zh-TW" altLang="en-US" dirty="0">
              <a:latin typeface="+mn-lt"/>
              <a:ea typeface="+mn-ea"/>
              <a:cs typeface="+mn-cs"/>
            </a:rPr>
            <a:t> 資產分配（總資產之百分比） </a:t>
          </a:r>
          <a:endParaRPr lang="zh-TW" altLang="en-US" sz="1100" dirty="0"/>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bwMode="auto">
          <a:xfrm>
            <a:off x="0" y="0"/>
            <a:ext cx="2945862" cy="497413"/>
          </a:xfrm>
          <a:prstGeom prst="rect">
            <a:avLst/>
          </a:prstGeom>
          <a:noFill/>
          <a:ln>
            <a:noFill/>
          </a:ln>
        </p:spPr>
        <p:txBody>
          <a:bodyPr vert="horz" wrap="square" lIns="91420" tIns="45710" rIns="91420" bIns="45710" numCol="1" anchor="t" anchorCtr="0" compatLnSpc="1">
            <a:prstTxWarp prst="textNoShape">
              <a:avLst/>
            </a:prstTxWarp>
          </a:bodyPr>
          <a:lstStyle>
            <a:lvl1pPr defTabSz="914342">
              <a:defRPr kumimoji="0" sz="1200">
                <a:ea typeface="+mn-ea"/>
              </a:defRPr>
            </a:lvl1pPr>
          </a:lstStyle>
          <a:p>
            <a:pPr>
              <a:defRPr/>
            </a:pPr>
            <a:endParaRPr lang="zh-TW" altLang="en-US"/>
          </a:p>
        </p:txBody>
      </p:sp>
      <p:sp>
        <p:nvSpPr>
          <p:cNvPr id="3" name="Date Placeholder 2"/>
          <p:cNvSpPr>
            <a:spLocks noGrp="1"/>
          </p:cNvSpPr>
          <p:nvPr>
            <p:ph type="dt" idx="1"/>
          </p:nvPr>
        </p:nvSpPr>
        <p:spPr bwMode="auto">
          <a:xfrm>
            <a:off x="3850294" y="0"/>
            <a:ext cx="2945862" cy="497413"/>
          </a:xfrm>
          <a:prstGeom prst="rect">
            <a:avLst/>
          </a:prstGeom>
          <a:noFill/>
          <a:ln>
            <a:noFill/>
          </a:ln>
        </p:spPr>
        <p:txBody>
          <a:bodyPr vert="horz" wrap="square" lIns="91420" tIns="45710" rIns="91420" bIns="45710" numCol="1" anchor="t" anchorCtr="0" compatLnSpc="1">
            <a:prstTxWarp prst="textNoShape">
              <a:avLst/>
            </a:prstTxWarp>
          </a:bodyPr>
          <a:lstStyle>
            <a:lvl1pPr algn="r" defTabSz="914342">
              <a:defRPr kumimoji="0" sz="1200">
                <a:ea typeface="+mn-ea"/>
              </a:defRPr>
            </a:lvl1pPr>
          </a:lstStyle>
          <a:p>
            <a:pPr>
              <a:defRPr/>
            </a:pPr>
            <a:fld id="{0383C080-9CDA-4AA6-96F8-833A9650F82A}" type="datetimeFigureOut">
              <a:rPr lang="zh-TW" altLang="en-US"/>
              <a:pPr>
                <a:defRPr/>
              </a:pPr>
              <a:t>2025/10/13</a:t>
            </a:fld>
            <a:endParaRPr lang="en-US" altLang="zh-TW"/>
          </a:p>
        </p:txBody>
      </p:sp>
      <p:sp>
        <p:nvSpPr>
          <p:cNvPr id="4" name="Slide Image Placeholder 3"/>
          <p:cNvSpPr>
            <a:spLocks noGrp="1" noRot="1" noChangeAspect="1"/>
          </p:cNvSpPr>
          <p:nvPr>
            <p:ph type="sldImg" idx="2"/>
          </p:nvPr>
        </p:nvSpPr>
        <p:spPr>
          <a:xfrm>
            <a:off x="2005013" y="746125"/>
            <a:ext cx="2789237" cy="3721100"/>
          </a:xfrm>
          <a:prstGeom prst="rect">
            <a:avLst/>
          </a:prstGeom>
          <a:noFill/>
          <a:ln w="12700">
            <a:solidFill>
              <a:prstClr val="black"/>
            </a:solidFill>
          </a:ln>
        </p:spPr>
        <p:txBody>
          <a:bodyPr vert="horz" lIns="88218" tIns="44108" rIns="88218" bIns="44108" rtlCol="0" anchor="ctr"/>
          <a:lstStyle/>
          <a:p>
            <a:pPr lvl="0"/>
            <a:endParaRPr lang="en-US" noProof="0"/>
          </a:p>
        </p:txBody>
      </p:sp>
      <p:sp>
        <p:nvSpPr>
          <p:cNvPr id="5" name="Notes Placeholder 4"/>
          <p:cNvSpPr>
            <a:spLocks noGrp="1"/>
          </p:cNvSpPr>
          <p:nvPr>
            <p:ph type="body" sz="quarter" idx="3"/>
          </p:nvPr>
        </p:nvSpPr>
        <p:spPr bwMode="auto">
          <a:xfrm>
            <a:off x="679464" y="4715406"/>
            <a:ext cx="5438748" cy="4467471"/>
          </a:xfrm>
          <a:prstGeom prst="rect">
            <a:avLst/>
          </a:prstGeom>
          <a:noFill/>
          <a:ln>
            <a:noFill/>
          </a:ln>
        </p:spPr>
        <p:txBody>
          <a:bodyPr vert="horz" wrap="square" lIns="91420" tIns="45710" rIns="91420" bIns="4571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bwMode="auto">
          <a:xfrm>
            <a:off x="0" y="9430813"/>
            <a:ext cx="2945862" cy="495872"/>
          </a:xfrm>
          <a:prstGeom prst="rect">
            <a:avLst/>
          </a:prstGeom>
          <a:noFill/>
          <a:ln>
            <a:noFill/>
          </a:ln>
        </p:spPr>
        <p:txBody>
          <a:bodyPr vert="horz" wrap="square" lIns="91420" tIns="45710" rIns="91420" bIns="45710" numCol="1" anchor="b" anchorCtr="0" compatLnSpc="1">
            <a:prstTxWarp prst="textNoShape">
              <a:avLst/>
            </a:prstTxWarp>
          </a:bodyPr>
          <a:lstStyle>
            <a:lvl1pPr defTabSz="914342">
              <a:defRPr kumimoji="0" sz="1200">
                <a:ea typeface="+mn-ea"/>
              </a:defRPr>
            </a:lvl1pPr>
          </a:lstStyle>
          <a:p>
            <a:pPr>
              <a:defRPr/>
            </a:pPr>
            <a:endParaRPr lang="zh-TW" altLang="en-US"/>
          </a:p>
        </p:txBody>
      </p:sp>
      <p:sp>
        <p:nvSpPr>
          <p:cNvPr id="7" name="Slide Number Placeholder 6"/>
          <p:cNvSpPr>
            <a:spLocks noGrp="1"/>
          </p:cNvSpPr>
          <p:nvPr>
            <p:ph type="sldNum" sz="quarter" idx="5"/>
          </p:nvPr>
        </p:nvSpPr>
        <p:spPr bwMode="auto">
          <a:xfrm>
            <a:off x="3850294" y="9430813"/>
            <a:ext cx="2945862" cy="495872"/>
          </a:xfrm>
          <a:prstGeom prst="rect">
            <a:avLst/>
          </a:prstGeom>
          <a:noFill/>
          <a:ln>
            <a:noFill/>
          </a:ln>
        </p:spPr>
        <p:txBody>
          <a:bodyPr vert="horz" wrap="square" lIns="91420" tIns="45710" rIns="91420" bIns="45710" numCol="1" anchor="b" anchorCtr="0" compatLnSpc="1">
            <a:prstTxWarp prst="textNoShape">
              <a:avLst/>
            </a:prstTxWarp>
          </a:bodyPr>
          <a:lstStyle>
            <a:lvl1pPr algn="r" defTabSz="914342">
              <a:defRPr kumimoji="0" sz="1200">
                <a:ea typeface="+mn-ea"/>
              </a:defRPr>
            </a:lvl1pPr>
          </a:lstStyle>
          <a:p>
            <a:pPr>
              <a:defRPr/>
            </a:pPr>
            <a:fld id="{24CED5DB-8C8C-46E6-9CB5-1D2C3E0D630A}" type="slidenum">
              <a:rPr lang="zh-TW" altLang="en-US"/>
              <a:pPr>
                <a:defRPr/>
              </a:pPr>
              <a:t>‹#›</a:t>
            </a:fld>
            <a:endParaRPr lang="en-US" altLang="zh-TW"/>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Image Placeholder 1"/>
          <p:cNvSpPr>
            <a:spLocks noGrp="1" noRot="1" noChangeAspect="1" noTextEdit="1"/>
          </p:cNvSpPr>
          <p:nvPr>
            <p:ph type="sldImg"/>
          </p:nvPr>
        </p:nvSpPr>
        <p:spPr bwMode="auto">
          <a:noFill/>
          <a:ln>
            <a:solidFill>
              <a:srgbClr val="000000"/>
            </a:solidFill>
            <a:miter lim="800000"/>
            <a:headEnd/>
            <a:tailEnd/>
          </a:ln>
        </p:spPr>
      </p:sp>
      <p:sp>
        <p:nvSpPr>
          <p:cNvPr id="5123" name="Notes Placeholder 2"/>
          <p:cNvSpPr>
            <a:spLocks noGrp="1"/>
          </p:cNvSpPr>
          <p:nvPr>
            <p:ph type="body" idx="1"/>
          </p:nvPr>
        </p:nvSpPr>
        <p:spPr>
          <a:noFill/>
        </p:spPr>
        <p:txBody>
          <a:bodyPr/>
          <a:lstStyle/>
          <a:p>
            <a:pPr eaLnBrk="1" hangingPunct="1">
              <a:spcBef>
                <a:spcPct val="0"/>
              </a:spcBef>
            </a:pPr>
            <a:endParaRPr lang="zh-TW" altLang="en-US" dirty="0"/>
          </a:p>
        </p:txBody>
      </p:sp>
      <p:sp>
        <p:nvSpPr>
          <p:cNvPr id="5124" name="Slide Number Placeholder 3"/>
          <p:cNvSpPr>
            <a:spLocks noGrp="1"/>
          </p:cNvSpPr>
          <p:nvPr>
            <p:ph type="sldNum" sz="quarter" idx="5"/>
          </p:nvPr>
        </p:nvSpPr>
        <p:spPr>
          <a:ln>
            <a:miter lim="800000"/>
            <a:headEnd/>
            <a:tailEnd/>
          </a:ln>
        </p:spPr>
        <p:txBody>
          <a:bodyPr/>
          <a:lstStyle/>
          <a:p>
            <a:pPr>
              <a:defRPr/>
            </a:pPr>
            <a:fld id="{D4F9309D-9AE1-4AE9-BBBE-DB471DAEC510}" type="slidenum">
              <a:rPr lang="zh-TW" altLang="en-US" smtClean="0"/>
              <a:pPr>
                <a:defRPr/>
              </a:pPr>
              <a:t>1</a:t>
            </a:fld>
            <a:endParaRPr lang="en-US" altLang="zh-TW"/>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a:t>Click to edit Master title style</a:t>
            </a:r>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673A4B12-D40F-40A2-B0B1-7873FD169FB3}" type="datetimeFigureOut">
              <a:rPr lang="zh-TW" altLang="en-US"/>
              <a:pPr>
                <a:defRPr/>
              </a:pPr>
              <a:t>2025/10/13</a:t>
            </a:fld>
            <a:endParaRPr lang="en-US" altLang="zh-TW"/>
          </a:p>
        </p:txBody>
      </p:sp>
      <p:sp>
        <p:nvSpPr>
          <p:cNvPr id="5" name="Footer Placeholder 4"/>
          <p:cNvSpPr>
            <a:spLocks noGrp="1"/>
          </p:cNvSpPr>
          <p:nvPr>
            <p:ph type="ftr" sz="quarter" idx="11"/>
          </p:nvPr>
        </p:nvSpPr>
        <p:spPr/>
        <p:txBody>
          <a:bodyPr/>
          <a:lstStyle>
            <a:lvl1pPr>
              <a:defRPr/>
            </a:lvl1pPr>
          </a:lstStyle>
          <a:p>
            <a:pPr>
              <a:defRPr/>
            </a:pPr>
            <a:endParaRPr lang="zh-TW" altLang="en-US"/>
          </a:p>
        </p:txBody>
      </p:sp>
      <p:sp>
        <p:nvSpPr>
          <p:cNvPr id="6" name="Slide Number Placeholder 5"/>
          <p:cNvSpPr>
            <a:spLocks noGrp="1"/>
          </p:cNvSpPr>
          <p:nvPr>
            <p:ph type="sldNum" sz="quarter" idx="12"/>
          </p:nvPr>
        </p:nvSpPr>
        <p:spPr/>
        <p:txBody>
          <a:bodyPr/>
          <a:lstStyle>
            <a:lvl1pPr>
              <a:defRPr/>
            </a:lvl1pPr>
          </a:lstStyle>
          <a:p>
            <a:pPr>
              <a:defRPr/>
            </a:pPr>
            <a:fld id="{4A595565-79FA-4FAB-B28A-F741302546B2}" type="slidenum">
              <a:rPr lang="zh-TW" altLang="en-US"/>
              <a:pPr>
                <a:defRPr/>
              </a:pPr>
              <a:t>‹#›</a:t>
            </a:fld>
            <a:endParaRPr lang="en-US" altLang="zh-TW"/>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50BF5706-6184-46A5-B6FF-963E3C8D209D}" type="datetimeFigureOut">
              <a:rPr lang="zh-TW" altLang="en-US"/>
              <a:pPr>
                <a:defRPr/>
              </a:pPr>
              <a:t>2025/10/13</a:t>
            </a:fld>
            <a:endParaRPr lang="en-US" altLang="zh-TW"/>
          </a:p>
        </p:txBody>
      </p:sp>
      <p:sp>
        <p:nvSpPr>
          <p:cNvPr id="5" name="Footer Placeholder 4"/>
          <p:cNvSpPr>
            <a:spLocks noGrp="1"/>
          </p:cNvSpPr>
          <p:nvPr>
            <p:ph type="ftr" sz="quarter" idx="11"/>
          </p:nvPr>
        </p:nvSpPr>
        <p:spPr/>
        <p:txBody>
          <a:bodyPr/>
          <a:lstStyle>
            <a:lvl1pPr>
              <a:defRPr/>
            </a:lvl1pPr>
          </a:lstStyle>
          <a:p>
            <a:pPr>
              <a:defRPr/>
            </a:pPr>
            <a:endParaRPr lang="zh-TW" altLang="en-US"/>
          </a:p>
        </p:txBody>
      </p:sp>
      <p:sp>
        <p:nvSpPr>
          <p:cNvPr id="6" name="Slide Number Placeholder 5"/>
          <p:cNvSpPr>
            <a:spLocks noGrp="1"/>
          </p:cNvSpPr>
          <p:nvPr>
            <p:ph type="sldNum" sz="quarter" idx="12"/>
          </p:nvPr>
        </p:nvSpPr>
        <p:spPr/>
        <p:txBody>
          <a:bodyPr/>
          <a:lstStyle>
            <a:lvl1pPr>
              <a:defRPr/>
            </a:lvl1pPr>
          </a:lstStyle>
          <a:p>
            <a:pPr>
              <a:defRPr/>
            </a:pPr>
            <a:fld id="{EB835BF2-2B8D-424D-9EEE-A4C9070AA9EC}" type="slidenum">
              <a:rPr lang="zh-TW" altLang="en-US"/>
              <a:pPr>
                <a:defRPr/>
              </a:pPr>
              <a:t>‹#›</a:t>
            </a:fld>
            <a:endParaRPr lang="en-US" altLang="zh-TW"/>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3E870B52-E5C6-4189-B7EC-1DD73E5012AB}" type="datetimeFigureOut">
              <a:rPr lang="zh-TW" altLang="en-US"/>
              <a:pPr>
                <a:defRPr/>
              </a:pPr>
              <a:t>2025/10/13</a:t>
            </a:fld>
            <a:endParaRPr lang="en-US" altLang="zh-TW"/>
          </a:p>
        </p:txBody>
      </p:sp>
      <p:sp>
        <p:nvSpPr>
          <p:cNvPr id="5" name="Footer Placeholder 4"/>
          <p:cNvSpPr>
            <a:spLocks noGrp="1"/>
          </p:cNvSpPr>
          <p:nvPr>
            <p:ph type="ftr" sz="quarter" idx="11"/>
          </p:nvPr>
        </p:nvSpPr>
        <p:spPr/>
        <p:txBody>
          <a:bodyPr/>
          <a:lstStyle>
            <a:lvl1pPr>
              <a:defRPr/>
            </a:lvl1pPr>
          </a:lstStyle>
          <a:p>
            <a:pPr>
              <a:defRPr/>
            </a:pPr>
            <a:endParaRPr lang="zh-TW" altLang="en-US"/>
          </a:p>
        </p:txBody>
      </p:sp>
      <p:sp>
        <p:nvSpPr>
          <p:cNvPr id="6" name="Slide Number Placeholder 5"/>
          <p:cNvSpPr>
            <a:spLocks noGrp="1"/>
          </p:cNvSpPr>
          <p:nvPr>
            <p:ph type="sldNum" sz="quarter" idx="12"/>
          </p:nvPr>
        </p:nvSpPr>
        <p:spPr/>
        <p:txBody>
          <a:bodyPr/>
          <a:lstStyle>
            <a:lvl1pPr>
              <a:defRPr/>
            </a:lvl1pPr>
          </a:lstStyle>
          <a:p>
            <a:pPr>
              <a:defRPr/>
            </a:pPr>
            <a:fld id="{EE0C80AB-5FC4-4BD3-9F90-C8636F3B9239}" type="slidenum">
              <a:rPr lang="zh-TW" altLang="en-US"/>
              <a:pPr>
                <a:defRPr/>
              </a:pPr>
              <a:t>‹#›</a:t>
            </a:fld>
            <a:endParaRPr lang="en-US" altLang="zh-TW"/>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94EDEF09-8CC2-4D16-BC18-D99C27CA4FC1}" type="datetimeFigureOut">
              <a:rPr lang="zh-TW" altLang="en-US"/>
              <a:pPr>
                <a:defRPr/>
              </a:pPr>
              <a:t>2025/10/13</a:t>
            </a:fld>
            <a:endParaRPr lang="en-US" altLang="zh-TW"/>
          </a:p>
        </p:txBody>
      </p:sp>
      <p:sp>
        <p:nvSpPr>
          <p:cNvPr id="5" name="Footer Placeholder 4"/>
          <p:cNvSpPr>
            <a:spLocks noGrp="1"/>
          </p:cNvSpPr>
          <p:nvPr>
            <p:ph type="ftr" sz="quarter" idx="11"/>
          </p:nvPr>
        </p:nvSpPr>
        <p:spPr/>
        <p:txBody>
          <a:bodyPr/>
          <a:lstStyle>
            <a:lvl1pPr>
              <a:defRPr/>
            </a:lvl1pPr>
          </a:lstStyle>
          <a:p>
            <a:pPr>
              <a:defRPr/>
            </a:pPr>
            <a:endParaRPr lang="zh-TW" altLang="en-US"/>
          </a:p>
        </p:txBody>
      </p:sp>
      <p:sp>
        <p:nvSpPr>
          <p:cNvPr id="6" name="Slide Number Placeholder 5"/>
          <p:cNvSpPr>
            <a:spLocks noGrp="1"/>
          </p:cNvSpPr>
          <p:nvPr>
            <p:ph type="sldNum" sz="quarter" idx="12"/>
          </p:nvPr>
        </p:nvSpPr>
        <p:spPr/>
        <p:txBody>
          <a:bodyPr/>
          <a:lstStyle>
            <a:lvl1pPr>
              <a:defRPr/>
            </a:lvl1pPr>
          </a:lstStyle>
          <a:p>
            <a:pPr>
              <a:defRPr/>
            </a:pPr>
            <a:fld id="{43DCBFB2-1CD7-484B-ADA1-02931B1AE1B9}" type="slidenum">
              <a:rPr lang="zh-TW" altLang="en-US"/>
              <a:pPr>
                <a:defRPr/>
              </a:pPr>
              <a:t>‹#›</a:t>
            </a:fld>
            <a:endParaRPr lang="en-US" altLang="zh-TW"/>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341FF259-AF17-4721-A472-58E0571AA657}" type="datetimeFigureOut">
              <a:rPr lang="zh-TW" altLang="en-US"/>
              <a:pPr>
                <a:defRPr/>
              </a:pPr>
              <a:t>2025/10/13</a:t>
            </a:fld>
            <a:endParaRPr lang="en-US" altLang="zh-TW"/>
          </a:p>
        </p:txBody>
      </p:sp>
      <p:sp>
        <p:nvSpPr>
          <p:cNvPr id="5" name="Footer Placeholder 4"/>
          <p:cNvSpPr>
            <a:spLocks noGrp="1"/>
          </p:cNvSpPr>
          <p:nvPr>
            <p:ph type="ftr" sz="quarter" idx="11"/>
          </p:nvPr>
        </p:nvSpPr>
        <p:spPr/>
        <p:txBody>
          <a:bodyPr/>
          <a:lstStyle>
            <a:lvl1pPr>
              <a:defRPr/>
            </a:lvl1pPr>
          </a:lstStyle>
          <a:p>
            <a:pPr>
              <a:defRPr/>
            </a:pPr>
            <a:endParaRPr lang="zh-TW" altLang="en-US"/>
          </a:p>
        </p:txBody>
      </p:sp>
      <p:sp>
        <p:nvSpPr>
          <p:cNvPr id="6" name="Slide Number Placeholder 5"/>
          <p:cNvSpPr>
            <a:spLocks noGrp="1"/>
          </p:cNvSpPr>
          <p:nvPr>
            <p:ph type="sldNum" sz="quarter" idx="12"/>
          </p:nvPr>
        </p:nvSpPr>
        <p:spPr/>
        <p:txBody>
          <a:bodyPr/>
          <a:lstStyle>
            <a:lvl1pPr>
              <a:defRPr/>
            </a:lvl1pPr>
          </a:lstStyle>
          <a:p>
            <a:pPr>
              <a:defRPr/>
            </a:pPr>
            <a:fld id="{4A8A4042-4DEF-439E-816D-FEFE4195C021}" type="slidenum">
              <a:rPr lang="zh-TW" altLang="en-US"/>
              <a:pPr>
                <a:defRPr/>
              </a:pPr>
              <a:t>‹#›</a:t>
            </a:fld>
            <a:endParaRPr lang="en-US" altLang="zh-TW"/>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D97BBFC0-2838-474F-9959-E847EA7FD5AE}" type="datetimeFigureOut">
              <a:rPr lang="zh-TW" altLang="en-US"/>
              <a:pPr>
                <a:defRPr/>
              </a:pPr>
              <a:t>2025/10/13</a:t>
            </a:fld>
            <a:endParaRPr lang="en-US" altLang="zh-TW"/>
          </a:p>
        </p:txBody>
      </p:sp>
      <p:sp>
        <p:nvSpPr>
          <p:cNvPr id="6" name="Footer Placeholder 4"/>
          <p:cNvSpPr>
            <a:spLocks noGrp="1"/>
          </p:cNvSpPr>
          <p:nvPr>
            <p:ph type="ftr" sz="quarter" idx="11"/>
          </p:nvPr>
        </p:nvSpPr>
        <p:spPr/>
        <p:txBody>
          <a:bodyPr/>
          <a:lstStyle>
            <a:lvl1pPr>
              <a:defRPr/>
            </a:lvl1pPr>
          </a:lstStyle>
          <a:p>
            <a:pPr>
              <a:defRPr/>
            </a:pPr>
            <a:endParaRPr lang="zh-TW" altLang="en-US"/>
          </a:p>
        </p:txBody>
      </p:sp>
      <p:sp>
        <p:nvSpPr>
          <p:cNvPr id="7" name="Slide Number Placeholder 5"/>
          <p:cNvSpPr>
            <a:spLocks noGrp="1"/>
          </p:cNvSpPr>
          <p:nvPr>
            <p:ph type="sldNum" sz="quarter" idx="12"/>
          </p:nvPr>
        </p:nvSpPr>
        <p:spPr/>
        <p:txBody>
          <a:bodyPr/>
          <a:lstStyle>
            <a:lvl1pPr>
              <a:defRPr/>
            </a:lvl1pPr>
          </a:lstStyle>
          <a:p>
            <a:pPr>
              <a:defRPr/>
            </a:pPr>
            <a:fld id="{EDC09DE7-D3C2-4CC5-8992-91696580D64B}" type="slidenum">
              <a:rPr lang="zh-TW" altLang="en-US"/>
              <a:pPr>
                <a:defRPr/>
              </a:pPr>
              <a:t>‹#›</a:t>
            </a:fld>
            <a:endParaRPr lang="en-US" altLang="zh-TW"/>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7DC77119-E17A-4059-96F8-53D4950C032F}" type="datetimeFigureOut">
              <a:rPr lang="zh-TW" altLang="en-US"/>
              <a:pPr>
                <a:defRPr/>
              </a:pPr>
              <a:t>2025/10/13</a:t>
            </a:fld>
            <a:endParaRPr lang="en-US" altLang="zh-TW"/>
          </a:p>
        </p:txBody>
      </p:sp>
      <p:sp>
        <p:nvSpPr>
          <p:cNvPr id="8" name="Footer Placeholder 4"/>
          <p:cNvSpPr>
            <a:spLocks noGrp="1"/>
          </p:cNvSpPr>
          <p:nvPr>
            <p:ph type="ftr" sz="quarter" idx="11"/>
          </p:nvPr>
        </p:nvSpPr>
        <p:spPr/>
        <p:txBody>
          <a:bodyPr/>
          <a:lstStyle>
            <a:lvl1pPr>
              <a:defRPr/>
            </a:lvl1pPr>
          </a:lstStyle>
          <a:p>
            <a:pPr>
              <a:defRPr/>
            </a:pPr>
            <a:endParaRPr lang="zh-TW" altLang="en-US"/>
          </a:p>
        </p:txBody>
      </p:sp>
      <p:sp>
        <p:nvSpPr>
          <p:cNvPr id="9" name="Slide Number Placeholder 5"/>
          <p:cNvSpPr>
            <a:spLocks noGrp="1"/>
          </p:cNvSpPr>
          <p:nvPr>
            <p:ph type="sldNum" sz="quarter" idx="12"/>
          </p:nvPr>
        </p:nvSpPr>
        <p:spPr/>
        <p:txBody>
          <a:bodyPr/>
          <a:lstStyle>
            <a:lvl1pPr>
              <a:defRPr/>
            </a:lvl1pPr>
          </a:lstStyle>
          <a:p>
            <a:pPr>
              <a:defRPr/>
            </a:pPr>
            <a:fld id="{E4FE43CF-A154-4500-A616-41BE15C27FBD}" type="slidenum">
              <a:rPr lang="zh-TW" altLang="en-US"/>
              <a:pPr>
                <a:defRPr/>
              </a:pPr>
              <a:t>‹#›</a:t>
            </a:fld>
            <a:endParaRPr lang="en-US" altLang="zh-TW"/>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556517B1-FF6E-42E1-826B-D3D1444BA6DB}" type="datetimeFigureOut">
              <a:rPr lang="zh-TW" altLang="en-US"/>
              <a:pPr>
                <a:defRPr/>
              </a:pPr>
              <a:t>2025/10/13</a:t>
            </a:fld>
            <a:endParaRPr lang="en-US" altLang="zh-TW"/>
          </a:p>
        </p:txBody>
      </p:sp>
      <p:sp>
        <p:nvSpPr>
          <p:cNvPr id="4" name="Footer Placeholder 4"/>
          <p:cNvSpPr>
            <a:spLocks noGrp="1"/>
          </p:cNvSpPr>
          <p:nvPr>
            <p:ph type="ftr" sz="quarter" idx="11"/>
          </p:nvPr>
        </p:nvSpPr>
        <p:spPr/>
        <p:txBody>
          <a:bodyPr/>
          <a:lstStyle>
            <a:lvl1pPr>
              <a:defRPr/>
            </a:lvl1pPr>
          </a:lstStyle>
          <a:p>
            <a:pPr>
              <a:defRPr/>
            </a:pPr>
            <a:endParaRPr lang="zh-TW" altLang="en-US"/>
          </a:p>
        </p:txBody>
      </p:sp>
      <p:sp>
        <p:nvSpPr>
          <p:cNvPr id="5" name="Slide Number Placeholder 5"/>
          <p:cNvSpPr>
            <a:spLocks noGrp="1"/>
          </p:cNvSpPr>
          <p:nvPr>
            <p:ph type="sldNum" sz="quarter" idx="12"/>
          </p:nvPr>
        </p:nvSpPr>
        <p:spPr/>
        <p:txBody>
          <a:bodyPr/>
          <a:lstStyle>
            <a:lvl1pPr>
              <a:defRPr/>
            </a:lvl1pPr>
          </a:lstStyle>
          <a:p>
            <a:pPr>
              <a:defRPr/>
            </a:pPr>
            <a:fld id="{DFB82CE1-F9A8-451E-A1D2-CD2A8FBFB99A}" type="slidenum">
              <a:rPr lang="zh-TW" altLang="en-US"/>
              <a:pPr>
                <a:defRPr/>
              </a:pPr>
              <a:t>‹#›</a:t>
            </a:fld>
            <a:endParaRPr lang="en-US" altLang="zh-TW"/>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D8B07DB3-6681-4DD7-B66C-70B64F29B5EE}" type="datetimeFigureOut">
              <a:rPr lang="zh-TW" altLang="en-US"/>
              <a:pPr>
                <a:defRPr/>
              </a:pPr>
              <a:t>2025/10/13</a:t>
            </a:fld>
            <a:endParaRPr lang="en-US" altLang="zh-TW"/>
          </a:p>
        </p:txBody>
      </p:sp>
      <p:sp>
        <p:nvSpPr>
          <p:cNvPr id="3" name="Footer Placeholder 4"/>
          <p:cNvSpPr>
            <a:spLocks noGrp="1"/>
          </p:cNvSpPr>
          <p:nvPr>
            <p:ph type="ftr" sz="quarter" idx="11"/>
          </p:nvPr>
        </p:nvSpPr>
        <p:spPr/>
        <p:txBody>
          <a:bodyPr/>
          <a:lstStyle>
            <a:lvl1pPr>
              <a:defRPr/>
            </a:lvl1pPr>
          </a:lstStyle>
          <a:p>
            <a:pPr>
              <a:defRPr/>
            </a:pPr>
            <a:endParaRPr lang="zh-TW" altLang="en-US"/>
          </a:p>
        </p:txBody>
      </p:sp>
      <p:sp>
        <p:nvSpPr>
          <p:cNvPr id="4" name="Slide Number Placeholder 5"/>
          <p:cNvSpPr>
            <a:spLocks noGrp="1"/>
          </p:cNvSpPr>
          <p:nvPr>
            <p:ph type="sldNum" sz="quarter" idx="12"/>
          </p:nvPr>
        </p:nvSpPr>
        <p:spPr/>
        <p:txBody>
          <a:bodyPr/>
          <a:lstStyle>
            <a:lvl1pPr>
              <a:defRPr/>
            </a:lvl1pPr>
          </a:lstStyle>
          <a:p>
            <a:pPr>
              <a:defRPr/>
            </a:pPr>
            <a:fld id="{6AB0E44F-405D-45DD-90DF-3B49915F598E}" type="slidenum">
              <a:rPr lang="zh-TW" altLang="en-US"/>
              <a:pPr>
                <a:defRPr/>
              </a:pPr>
              <a:t>‹#›</a:t>
            </a:fld>
            <a:endParaRPr lang="en-US" altLang="zh-TW"/>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F8D6FD96-299D-453B-8683-A1423095A9E1}" type="datetimeFigureOut">
              <a:rPr lang="zh-TW" altLang="en-US"/>
              <a:pPr>
                <a:defRPr/>
              </a:pPr>
              <a:t>2025/10/13</a:t>
            </a:fld>
            <a:endParaRPr lang="en-US" altLang="zh-TW"/>
          </a:p>
        </p:txBody>
      </p:sp>
      <p:sp>
        <p:nvSpPr>
          <p:cNvPr id="6" name="Footer Placeholder 4"/>
          <p:cNvSpPr>
            <a:spLocks noGrp="1"/>
          </p:cNvSpPr>
          <p:nvPr>
            <p:ph type="ftr" sz="quarter" idx="11"/>
          </p:nvPr>
        </p:nvSpPr>
        <p:spPr/>
        <p:txBody>
          <a:bodyPr/>
          <a:lstStyle>
            <a:lvl1pPr>
              <a:defRPr/>
            </a:lvl1pPr>
          </a:lstStyle>
          <a:p>
            <a:pPr>
              <a:defRPr/>
            </a:pPr>
            <a:endParaRPr lang="zh-TW" altLang="en-US"/>
          </a:p>
        </p:txBody>
      </p:sp>
      <p:sp>
        <p:nvSpPr>
          <p:cNvPr id="7" name="Slide Number Placeholder 5"/>
          <p:cNvSpPr>
            <a:spLocks noGrp="1"/>
          </p:cNvSpPr>
          <p:nvPr>
            <p:ph type="sldNum" sz="quarter" idx="12"/>
          </p:nvPr>
        </p:nvSpPr>
        <p:spPr/>
        <p:txBody>
          <a:bodyPr/>
          <a:lstStyle>
            <a:lvl1pPr>
              <a:defRPr/>
            </a:lvl1pPr>
          </a:lstStyle>
          <a:p>
            <a:pPr>
              <a:defRPr/>
            </a:pPr>
            <a:fld id="{96DA413E-1AD7-4652-9FDC-87ECB47C2686}" type="slidenum">
              <a:rPr lang="zh-TW" altLang="en-US"/>
              <a:pPr>
                <a:defRPr/>
              </a:pPr>
              <a:t>‹#›</a:t>
            </a:fld>
            <a:endParaRPr lang="en-US" altLang="zh-TW"/>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344216" y="817033"/>
            <a:ext cx="4114800" cy="54864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FF1E955B-33FA-49BF-8E29-0CBAABAA4873}" type="datetimeFigureOut">
              <a:rPr lang="zh-TW" altLang="en-US"/>
              <a:pPr>
                <a:defRPr/>
              </a:pPr>
              <a:t>2025/10/13</a:t>
            </a:fld>
            <a:endParaRPr lang="en-US" altLang="zh-TW"/>
          </a:p>
        </p:txBody>
      </p:sp>
      <p:sp>
        <p:nvSpPr>
          <p:cNvPr id="6" name="Footer Placeholder 4"/>
          <p:cNvSpPr>
            <a:spLocks noGrp="1"/>
          </p:cNvSpPr>
          <p:nvPr>
            <p:ph type="ftr" sz="quarter" idx="11"/>
          </p:nvPr>
        </p:nvSpPr>
        <p:spPr/>
        <p:txBody>
          <a:bodyPr/>
          <a:lstStyle>
            <a:lvl1pPr>
              <a:defRPr/>
            </a:lvl1pPr>
          </a:lstStyle>
          <a:p>
            <a:pPr>
              <a:defRPr/>
            </a:pPr>
            <a:endParaRPr lang="zh-TW" altLang="en-US"/>
          </a:p>
        </p:txBody>
      </p:sp>
      <p:sp>
        <p:nvSpPr>
          <p:cNvPr id="7" name="Slide Number Placeholder 5"/>
          <p:cNvSpPr>
            <a:spLocks noGrp="1"/>
          </p:cNvSpPr>
          <p:nvPr>
            <p:ph type="sldNum" sz="quarter" idx="12"/>
          </p:nvPr>
        </p:nvSpPr>
        <p:spPr/>
        <p:txBody>
          <a:bodyPr/>
          <a:lstStyle>
            <a:lvl1pPr>
              <a:defRPr/>
            </a:lvl1pPr>
          </a:lstStyle>
          <a:p>
            <a:pPr>
              <a:defRPr/>
            </a:pPr>
            <a:fld id="{0F47FA87-A3F7-4469-86B2-76E858C9A6BC}" type="slidenum">
              <a:rPr lang="zh-TW" altLang="en-US"/>
              <a:pPr>
                <a:defRPr/>
              </a:pPr>
              <a:t>‹#›</a:t>
            </a:fld>
            <a:endParaRPr lang="en-US" altLang="zh-TW"/>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342900" y="366713"/>
            <a:ext cx="6172200" cy="1524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ltLang="zh-TW"/>
              <a:t>Click to edit Master title style</a:t>
            </a:r>
          </a:p>
        </p:txBody>
      </p:sp>
      <p:sp>
        <p:nvSpPr>
          <p:cNvPr id="1027" name="Text Placeholder 2"/>
          <p:cNvSpPr>
            <a:spLocks noGrp="1"/>
          </p:cNvSpPr>
          <p:nvPr>
            <p:ph type="body" idx="1"/>
          </p:nvPr>
        </p:nvSpPr>
        <p:spPr bwMode="auto">
          <a:xfrm>
            <a:off x="342900" y="2133600"/>
            <a:ext cx="6172200" cy="60340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zh-TW"/>
              <a:t>Click to edit Master text styles</a:t>
            </a:r>
          </a:p>
          <a:p>
            <a:pPr lvl="1"/>
            <a:r>
              <a:rPr lang="en-US" altLang="zh-TW"/>
              <a:t>Second level</a:t>
            </a:r>
          </a:p>
          <a:p>
            <a:pPr lvl="2"/>
            <a:r>
              <a:rPr lang="en-US" altLang="zh-TW"/>
              <a:t>Third level</a:t>
            </a:r>
          </a:p>
          <a:p>
            <a:pPr lvl="3"/>
            <a:r>
              <a:rPr lang="en-US" altLang="zh-TW"/>
              <a:t>Fourth level</a:t>
            </a:r>
          </a:p>
          <a:p>
            <a:pPr lvl="4"/>
            <a:r>
              <a:rPr lang="en-US" altLang="zh-TW"/>
              <a:t>Fifth level</a:t>
            </a:r>
          </a:p>
        </p:txBody>
      </p:sp>
      <p:sp>
        <p:nvSpPr>
          <p:cNvPr id="4" name="Date Placeholder 3"/>
          <p:cNvSpPr>
            <a:spLocks noGrp="1"/>
          </p:cNvSpPr>
          <p:nvPr>
            <p:ph type="dt" sz="half" idx="2"/>
          </p:nvPr>
        </p:nvSpPr>
        <p:spPr>
          <a:xfrm>
            <a:off x="342900" y="8475663"/>
            <a:ext cx="1600200" cy="485775"/>
          </a:xfrm>
          <a:prstGeom prst="rect">
            <a:avLst/>
          </a:prstGeom>
        </p:spPr>
        <p:txBody>
          <a:bodyPr vert="horz" wrap="square" lIns="91440" tIns="45720" rIns="91440" bIns="45720" numCol="1" anchor="ctr" anchorCtr="0" compatLnSpc="1">
            <a:prstTxWarp prst="textNoShape">
              <a:avLst/>
            </a:prstTxWarp>
          </a:bodyPr>
          <a:lstStyle>
            <a:lvl1pPr>
              <a:defRPr kumimoji="0" sz="1200">
                <a:solidFill>
                  <a:srgbClr val="898989"/>
                </a:solidFill>
                <a:ea typeface="+mn-ea"/>
              </a:defRPr>
            </a:lvl1pPr>
          </a:lstStyle>
          <a:p>
            <a:pPr>
              <a:defRPr/>
            </a:pPr>
            <a:fld id="{A4B280D1-98BF-4D06-9F8F-2F96E55D1AA1}" type="datetimeFigureOut">
              <a:rPr lang="zh-TW" altLang="en-US"/>
              <a:pPr>
                <a:defRPr/>
              </a:pPr>
              <a:t>2025/10/13</a:t>
            </a:fld>
            <a:endParaRPr lang="en-US" altLang="zh-TW"/>
          </a:p>
        </p:txBody>
      </p:sp>
      <p:sp>
        <p:nvSpPr>
          <p:cNvPr id="5" name="Footer Placeholder 4"/>
          <p:cNvSpPr>
            <a:spLocks noGrp="1"/>
          </p:cNvSpPr>
          <p:nvPr>
            <p:ph type="ftr" sz="quarter" idx="3"/>
          </p:nvPr>
        </p:nvSpPr>
        <p:spPr>
          <a:xfrm>
            <a:off x="2343150" y="8475663"/>
            <a:ext cx="2171700" cy="485775"/>
          </a:xfrm>
          <a:prstGeom prst="rect">
            <a:avLst/>
          </a:prstGeom>
        </p:spPr>
        <p:txBody>
          <a:bodyPr vert="horz" wrap="square" lIns="91440" tIns="45720" rIns="91440" bIns="45720" numCol="1" anchor="ctr" anchorCtr="0" compatLnSpc="1">
            <a:prstTxWarp prst="textNoShape">
              <a:avLst/>
            </a:prstTxWarp>
          </a:bodyPr>
          <a:lstStyle>
            <a:lvl1pPr algn="ctr">
              <a:defRPr kumimoji="0" sz="1200">
                <a:solidFill>
                  <a:srgbClr val="898989"/>
                </a:solidFill>
                <a:ea typeface="+mn-ea"/>
              </a:defRPr>
            </a:lvl1pPr>
          </a:lstStyle>
          <a:p>
            <a:pPr>
              <a:defRPr/>
            </a:pPr>
            <a:endParaRPr lang="zh-TW" altLang="en-US"/>
          </a:p>
        </p:txBody>
      </p:sp>
      <p:sp>
        <p:nvSpPr>
          <p:cNvPr id="6" name="Slide Number Placeholder 5"/>
          <p:cNvSpPr>
            <a:spLocks noGrp="1"/>
          </p:cNvSpPr>
          <p:nvPr>
            <p:ph type="sldNum" sz="quarter" idx="4"/>
          </p:nvPr>
        </p:nvSpPr>
        <p:spPr>
          <a:xfrm>
            <a:off x="4914900" y="8475663"/>
            <a:ext cx="1600200" cy="485775"/>
          </a:xfrm>
          <a:prstGeom prst="rect">
            <a:avLst/>
          </a:prstGeom>
        </p:spPr>
        <p:txBody>
          <a:bodyPr vert="horz" wrap="square" lIns="91440" tIns="45720" rIns="91440" bIns="45720" numCol="1" anchor="ctr" anchorCtr="0" compatLnSpc="1">
            <a:prstTxWarp prst="textNoShape">
              <a:avLst/>
            </a:prstTxWarp>
          </a:bodyPr>
          <a:lstStyle>
            <a:lvl1pPr algn="r">
              <a:defRPr kumimoji="0" sz="1200">
                <a:solidFill>
                  <a:srgbClr val="898989"/>
                </a:solidFill>
                <a:ea typeface="+mn-ea"/>
              </a:defRPr>
            </a:lvl1pPr>
          </a:lstStyle>
          <a:p>
            <a:pPr>
              <a:defRPr/>
            </a:pPr>
            <a:fld id="{6090DCDA-81C3-4E30-97EC-DD5B8747C04D}" type="slidenum">
              <a:rPr lang="zh-TW" altLang="en-US"/>
              <a:pPr>
                <a:defRPr/>
              </a:pPr>
              <a:t>‹#›</a:t>
            </a:fld>
            <a:endParaRPr lang="en-US" altLang="zh-TW"/>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hart" Target="../charts/chart1.xml"/><Relationship Id="rId7" Type="http://schemas.microsoft.com/office/2018/10/relationships/comments" Target="../comments/modernComment_101_0.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1.jpeg"/><Relationship Id="rId4" Type="http://schemas.openxmlformats.org/officeDocument/2006/relationships/hyperlink" Target="http://www.swhyhk.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7" name="Object 18"/>
          <p:cNvGraphicFramePr>
            <a:graphicFrameLocks noChangeAspect="1"/>
          </p:cNvGraphicFramePr>
          <p:nvPr>
            <p:extLst>
              <p:ext uri="{D42A27DB-BD31-4B8C-83A1-F6EECF244321}">
                <p14:modId xmlns:p14="http://schemas.microsoft.com/office/powerpoint/2010/main" val="4276747765"/>
              </p:ext>
            </p:extLst>
          </p:nvPr>
        </p:nvGraphicFramePr>
        <p:xfrm>
          <a:off x="3695700" y="6200757"/>
          <a:ext cx="2895600" cy="2028843"/>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184" name="Group 160"/>
          <p:cNvGraphicFramePr>
            <a:graphicFrameLocks noGrp="1"/>
          </p:cNvGraphicFramePr>
          <p:nvPr>
            <p:extLst>
              <p:ext uri="{D42A27DB-BD31-4B8C-83A1-F6EECF244321}">
                <p14:modId xmlns:p14="http://schemas.microsoft.com/office/powerpoint/2010/main" val="1955973188"/>
              </p:ext>
            </p:extLst>
          </p:nvPr>
        </p:nvGraphicFramePr>
        <p:xfrm>
          <a:off x="1943100" y="2742636"/>
          <a:ext cx="4800600" cy="5410764"/>
        </p:xfrm>
        <a:graphic>
          <a:graphicData uri="http://schemas.openxmlformats.org/drawingml/2006/table">
            <a:tbl>
              <a:tblPr/>
              <a:tblGrid>
                <a:gridCol w="4800600">
                  <a:extLst>
                    <a:ext uri="{9D8B030D-6E8A-4147-A177-3AD203B41FA5}">
                      <a16:colId xmlns:a16="http://schemas.microsoft.com/office/drawing/2014/main" val="20000"/>
                    </a:ext>
                  </a:extLst>
                </a:gridCol>
              </a:tblGrid>
              <a:tr h="2410994">
                <a:tc>
                  <a:txBody>
                    <a:bodyPr/>
                    <a:lstStyle/>
                    <a:p>
                      <a:pPr marL="0" marR="0" lvl="0" indent="0" algn="just" defTabSz="914400" rtl="0" eaLnBrk="1" fontAlgn="base" latinLnBrk="0" hangingPunct="1">
                        <a:lnSpc>
                          <a:spcPct val="100000"/>
                        </a:lnSpc>
                        <a:spcBef>
                          <a:spcPts val="0"/>
                        </a:spcBef>
                        <a:spcAft>
                          <a:spcPts val="0"/>
                        </a:spcAft>
                        <a:buClrTx/>
                        <a:buSzTx/>
                        <a:buFontTx/>
                        <a:buNone/>
                        <a:tabLst/>
                      </a:pPr>
                      <a:r>
                        <a:rPr kumimoji="0" lang="zh-TW" altLang="en-US" sz="700" b="1" i="0" u="sng" strike="noStrike" kern="1200" cap="none" normalizeH="0" baseline="0" dirty="0">
                          <a:ln>
                            <a:noFill/>
                          </a:ln>
                          <a:solidFill>
                            <a:schemeClr val="tx1"/>
                          </a:solidFill>
                          <a:effectLst/>
                          <a:latin typeface="+mj-ea"/>
                          <a:ea typeface="+mn-ea"/>
                          <a:cs typeface="+mn-cs"/>
                        </a:rPr>
                        <a:t>市場回顧</a:t>
                      </a:r>
                      <a:endParaRPr kumimoji="0" lang="en-US" altLang="zh-TW" sz="700" b="1" i="0" u="sng" strike="noStrike" kern="1200" cap="none" normalizeH="0" baseline="0" dirty="0">
                        <a:ln>
                          <a:noFill/>
                        </a:ln>
                        <a:solidFill>
                          <a:schemeClr val="tx1"/>
                        </a:solidFill>
                        <a:effectLst/>
                        <a:latin typeface="+mj-ea"/>
                        <a:ea typeface="+mn-ea"/>
                        <a:cs typeface="+mn-cs"/>
                      </a:endParaRPr>
                    </a:p>
                    <a:p>
                      <a:r>
                        <a:rPr lang="en-US" altLang="zh-CN" sz="700" kern="1200" dirty="0">
                          <a:solidFill>
                            <a:schemeClr val="tx1"/>
                          </a:solidFill>
                          <a:latin typeface="PMingLiU" panose="02020500000000000000" pitchFamily="18" charset="-120"/>
                          <a:ea typeface="PMingLiU" panose="02020500000000000000" pitchFamily="18" charset="-120"/>
                          <a:cs typeface="+mn-cs"/>
                        </a:rPr>
                        <a:t>2025</a:t>
                      </a:r>
                      <a:r>
                        <a:rPr lang="zh-CN" altLang="en-US" sz="700" kern="1200" dirty="0">
                          <a:solidFill>
                            <a:schemeClr val="tx1"/>
                          </a:solidFill>
                          <a:latin typeface="PMingLiU" panose="02020500000000000000" pitchFamily="18" charset="-120"/>
                          <a:ea typeface="PMingLiU" panose="02020500000000000000" pitchFamily="18" charset="-120"/>
                          <a:cs typeface="+mn-cs"/>
                        </a:rPr>
                        <a:t>年</a:t>
                      </a:r>
                      <a:r>
                        <a:rPr lang="en-US" altLang="zh-CN" sz="700" kern="1200" dirty="0">
                          <a:solidFill>
                            <a:schemeClr val="tx1"/>
                          </a:solidFill>
                          <a:latin typeface="PMingLiU" panose="02020500000000000000" pitchFamily="18" charset="-120"/>
                          <a:ea typeface="PMingLiU" panose="02020500000000000000" pitchFamily="18" charset="-120"/>
                          <a:cs typeface="+mn-cs"/>
                        </a:rPr>
                        <a:t>9</a:t>
                      </a:r>
                      <a:r>
                        <a:rPr lang="zh-CN" altLang="en-US" sz="700" kern="1200" dirty="0">
                          <a:solidFill>
                            <a:schemeClr val="tx1"/>
                          </a:solidFill>
                          <a:latin typeface="PMingLiU" panose="02020500000000000000" pitchFamily="18" charset="-120"/>
                          <a:ea typeface="PMingLiU" panose="02020500000000000000" pitchFamily="18" charset="-120"/>
                          <a:cs typeface="+mn-cs"/>
                        </a:rPr>
                        <a:t>月，工業增加值同比增</a:t>
                      </a:r>
                      <a:r>
                        <a:rPr lang="en-US" altLang="zh-CN" sz="700" kern="1200" dirty="0">
                          <a:solidFill>
                            <a:schemeClr val="tx1"/>
                          </a:solidFill>
                          <a:latin typeface="PMingLiU" panose="02020500000000000000" pitchFamily="18" charset="-120"/>
                          <a:ea typeface="PMingLiU" panose="02020500000000000000" pitchFamily="18" charset="-120"/>
                          <a:cs typeface="+mn-cs"/>
                        </a:rPr>
                        <a:t>5.4%</a:t>
                      </a:r>
                      <a:r>
                        <a:rPr lang="zh-CN" altLang="en-US" sz="700" kern="1200" dirty="0">
                          <a:solidFill>
                            <a:schemeClr val="tx1"/>
                          </a:solidFill>
                          <a:latin typeface="PMingLiU" panose="02020500000000000000" pitchFamily="18" charset="-120"/>
                          <a:ea typeface="PMingLiU" panose="02020500000000000000" pitchFamily="18" charset="-120"/>
                          <a:cs typeface="+mn-cs"/>
                        </a:rPr>
                        <a:t>，製造業</a:t>
                      </a:r>
                      <a:r>
                        <a:rPr lang="en-US" altLang="zh-CN" sz="700" kern="1200" dirty="0">
                          <a:solidFill>
                            <a:schemeClr val="tx1"/>
                          </a:solidFill>
                          <a:latin typeface="PMingLiU" panose="02020500000000000000" pitchFamily="18" charset="-120"/>
                          <a:ea typeface="PMingLiU" panose="02020500000000000000" pitchFamily="18" charset="-120"/>
                          <a:cs typeface="+mn-cs"/>
                        </a:rPr>
                        <a:t>PMI</a:t>
                      </a:r>
                      <a:r>
                        <a:rPr lang="zh-CN" altLang="en-US" sz="700" kern="1200" dirty="0">
                          <a:solidFill>
                            <a:schemeClr val="tx1"/>
                          </a:solidFill>
                          <a:latin typeface="PMingLiU" panose="02020500000000000000" pitchFamily="18" charset="-120"/>
                          <a:ea typeface="PMingLiU" panose="02020500000000000000" pitchFamily="18" charset="-120"/>
                          <a:cs typeface="+mn-cs"/>
                        </a:rPr>
                        <a:t>指數升至</a:t>
                      </a:r>
                      <a:r>
                        <a:rPr lang="en-US" altLang="zh-CN" sz="700" kern="1200" dirty="0">
                          <a:solidFill>
                            <a:schemeClr val="tx1"/>
                          </a:solidFill>
                          <a:latin typeface="PMingLiU" panose="02020500000000000000" pitchFamily="18" charset="-120"/>
                          <a:ea typeface="PMingLiU" panose="02020500000000000000" pitchFamily="18" charset="-120"/>
                          <a:cs typeface="+mn-cs"/>
                        </a:rPr>
                        <a:t>49.8%</a:t>
                      </a:r>
                      <a:r>
                        <a:rPr lang="zh-CN" altLang="en-US" sz="700" kern="1200" dirty="0">
                          <a:solidFill>
                            <a:schemeClr val="tx1"/>
                          </a:solidFill>
                          <a:latin typeface="PMingLiU" panose="02020500000000000000" pitchFamily="18" charset="-120"/>
                          <a:ea typeface="PMingLiU" panose="02020500000000000000" pitchFamily="18" charset="-120"/>
                          <a:cs typeface="+mn-cs"/>
                        </a:rPr>
                        <a:t>，生產端略有回暖。貨幣政策方面，央行維持積極操作風格，</a:t>
                      </a:r>
                      <a:r>
                        <a:rPr lang="en-US" altLang="zh-CN" sz="700" kern="1200" dirty="0">
                          <a:solidFill>
                            <a:schemeClr val="tx1"/>
                          </a:solidFill>
                          <a:latin typeface="PMingLiU" panose="02020500000000000000" pitchFamily="18" charset="-120"/>
                          <a:ea typeface="PMingLiU" panose="02020500000000000000" pitchFamily="18" charset="-120"/>
                          <a:cs typeface="+mn-cs"/>
                        </a:rPr>
                        <a:t>MLF</a:t>
                      </a:r>
                      <a:r>
                        <a:rPr lang="zh-CN" altLang="en-US" sz="700" kern="1200" dirty="0">
                          <a:solidFill>
                            <a:schemeClr val="tx1"/>
                          </a:solidFill>
                          <a:latin typeface="PMingLiU" panose="02020500000000000000" pitchFamily="18" charset="-120"/>
                          <a:ea typeface="PMingLiU" panose="02020500000000000000" pitchFamily="18" charset="-120"/>
                          <a:cs typeface="+mn-cs"/>
                        </a:rPr>
                        <a:t>等工具投放資金，呵護銀行間流動</a:t>
                      </a:r>
                      <a:r>
                        <a:rPr lang="zh-CN" altLang="en-US" sz="700" kern="1200" dirty="0" smtClean="0">
                          <a:solidFill>
                            <a:schemeClr val="tx1"/>
                          </a:solidFill>
                          <a:latin typeface="PMingLiU" panose="02020500000000000000" pitchFamily="18" charset="-120"/>
                          <a:ea typeface="PMingLiU" panose="02020500000000000000" pitchFamily="18" charset="-120"/>
                          <a:cs typeface="+mn-cs"/>
                        </a:rPr>
                        <a:t>性。儘管如此債</a:t>
                      </a:r>
                      <a:r>
                        <a:rPr lang="zh-CN" altLang="en-US" sz="700" kern="1200" dirty="0">
                          <a:solidFill>
                            <a:schemeClr val="tx1"/>
                          </a:solidFill>
                          <a:latin typeface="PMingLiU" panose="02020500000000000000" pitchFamily="18" charset="-120"/>
                          <a:ea typeface="PMingLiU" panose="02020500000000000000" pitchFamily="18" charset="-120"/>
                          <a:cs typeface="+mn-cs"/>
                        </a:rPr>
                        <a:t>券收益率依然維持上行，</a:t>
                      </a:r>
                      <a:r>
                        <a:rPr lang="en-US" altLang="zh-CN" sz="700" kern="1200" dirty="0">
                          <a:solidFill>
                            <a:schemeClr val="tx1"/>
                          </a:solidFill>
                          <a:latin typeface="PMingLiU" panose="02020500000000000000" pitchFamily="18" charset="-120"/>
                          <a:ea typeface="PMingLiU" panose="02020500000000000000" pitchFamily="18" charset="-120"/>
                          <a:cs typeface="+mn-cs"/>
                        </a:rPr>
                        <a:t>10</a:t>
                      </a:r>
                      <a:r>
                        <a:rPr lang="zh-CN" altLang="en-US" sz="700" kern="1200" dirty="0">
                          <a:solidFill>
                            <a:schemeClr val="tx1"/>
                          </a:solidFill>
                          <a:latin typeface="PMingLiU" panose="02020500000000000000" pitchFamily="18" charset="-120"/>
                          <a:ea typeface="PMingLiU" panose="02020500000000000000" pitchFamily="18" charset="-120"/>
                          <a:cs typeface="+mn-cs"/>
                        </a:rPr>
                        <a:t>年</a:t>
                      </a:r>
                      <a:r>
                        <a:rPr lang="en-US" altLang="zh-CN" sz="700" kern="1200" dirty="0">
                          <a:solidFill>
                            <a:schemeClr val="tx1"/>
                          </a:solidFill>
                          <a:latin typeface="PMingLiU" panose="02020500000000000000" pitchFamily="18" charset="-120"/>
                          <a:ea typeface="PMingLiU" panose="02020500000000000000" pitchFamily="18" charset="-120"/>
                          <a:cs typeface="+mn-cs"/>
                        </a:rPr>
                        <a:t>-1</a:t>
                      </a:r>
                      <a:r>
                        <a:rPr lang="zh-CN" altLang="en-US" sz="700" kern="1200" dirty="0">
                          <a:solidFill>
                            <a:schemeClr val="tx1"/>
                          </a:solidFill>
                          <a:latin typeface="PMingLiU" panose="02020500000000000000" pitchFamily="18" charset="-120"/>
                          <a:ea typeface="PMingLiU" panose="02020500000000000000" pitchFamily="18" charset="-120"/>
                          <a:cs typeface="+mn-cs"/>
                        </a:rPr>
                        <a:t>年國債期限利差從月初的</a:t>
                      </a:r>
                      <a:r>
                        <a:rPr lang="en-US" altLang="zh-CN" sz="700" kern="1200" dirty="0">
                          <a:solidFill>
                            <a:schemeClr val="tx1"/>
                          </a:solidFill>
                          <a:latin typeface="PMingLiU" panose="02020500000000000000" pitchFamily="18" charset="-120"/>
                          <a:ea typeface="PMingLiU" panose="02020500000000000000" pitchFamily="18" charset="-120"/>
                          <a:cs typeface="+mn-cs"/>
                        </a:rPr>
                        <a:t>46.81BP</a:t>
                      </a:r>
                      <a:r>
                        <a:rPr lang="zh-CN" altLang="en-US" sz="700" kern="1200" dirty="0">
                          <a:solidFill>
                            <a:schemeClr val="tx1"/>
                          </a:solidFill>
                          <a:latin typeface="PMingLiU" panose="02020500000000000000" pitchFamily="18" charset="-120"/>
                          <a:ea typeface="PMingLiU" panose="02020500000000000000" pitchFamily="18" charset="-120"/>
                          <a:cs typeface="+mn-cs"/>
                        </a:rPr>
                        <a:t>擴大至月末的</a:t>
                      </a:r>
                      <a:r>
                        <a:rPr lang="en-US" altLang="zh-CN" sz="700" kern="1200" dirty="0">
                          <a:solidFill>
                            <a:schemeClr val="tx1"/>
                          </a:solidFill>
                          <a:latin typeface="PMingLiU" panose="02020500000000000000" pitchFamily="18" charset="-120"/>
                          <a:ea typeface="PMingLiU" panose="02020500000000000000" pitchFamily="18" charset="-120"/>
                          <a:cs typeface="+mn-cs"/>
                        </a:rPr>
                        <a:t>47.33BP</a:t>
                      </a:r>
                      <a:r>
                        <a:rPr lang="zh-CN" altLang="en-US" sz="700" kern="1200" dirty="0">
                          <a:solidFill>
                            <a:schemeClr val="tx1"/>
                          </a:solidFill>
                          <a:latin typeface="PMingLiU" panose="02020500000000000000" pitchFamily="18" charset="-120"/>
                          <a:ea typeface="PMingLiU" panose="02020500000000000000" pitchFamily="18" charset="-120"/>
                          <a:cs typeface="+mn-cs"/>
                        </a:rPr>
                        <a:t>，曲線形態進一步陡峭化。</a:t>
                      </a:r>
                      <a:r>
                        <a:rPr lang="en-US" altLang="zh-CN" sz="700" kern="1200" dirty="0">
                          <a:solidFill>
                            <a:schemeClr val="tx1"/>
                          </a:solidFill>
                          <a:latin typeface="PMingLiU" panose="02020500000000000000" pitchFamily="18" charset="-120"/>
                          <a:ea typeface="PMingLiU" panose="02020500000000000000" pitchFamily="18" charset="-120"/>
                          <a:cs typeface="+mn-cs"/>
                        </a:rPr>
                        <a:t>DR007</a:t>
                      </a:r>
                      <a:r>
                        <a:rPr lang="zh-CN" altLang="en-US" sz="700" kern="1200" dirty="0">
                          <a:solidFill>
                            <a:schemeClr val="tx1"/>
                          </a:solidFill>
                          <a:latin typeface="PMingLiU" panose="02020500000000000000" pitchFamily="18" charset="-120"/>
                          <a:ea typeface="PMingLiU" panose="02020500000000000000" pitchFamily="18" charset="-120"/>
                          <a:cs typeface="+mn-cs"/>
                        </a:rPr>
                        <a:t>利率則維持在</a:t>
                      </a:r>
                      <a:r>
                        <a:rPr lang="en-US" altLang="zh-CN" sz="700" kern="1200" dirty="0">
                          <a:solidFill>
                            <a:schemeClr val="tx1"/>
                          </a:solidFill>
                          <a:latin typeface="PMingLiU" panose="02020500000000000000" pitchFamily="18" charset="-120"/>
                          <a:ea typeface="PMingLiU" panose="02020500000000000000" pitchFamily="18" charset="-120"/>
                          <a:cs typeface="+mn-cs"/>
                        </a:rPr>
                        <a:t>1.48%</a:t>
                      </a:r>
                      <a:r>
                        <a:rPr lang="zh-CN" altLang="en-US" sz="700" kern="1200" dirty="0">
                          <a:solidFill>
                            <a:schemeClr val="tx1"/>
                          </a:solidFill>
                          <a:latin typeface="PMingLiU" panose="02020500000000000000" pitchFamily="18" charset="-120"/>
                          <a:ea typeface="PMingLiU" panose="02020500000000000000" pitchFamily="18" charset="-120"/>
                          <a:cs typeface="+mn-cs"/>
                        </a:rPr>
                        <a:t>，跨季資金維持平穩。權益市場強勢震盪壓制債市，</a:t>
                      </a:r>
                      <a:r>
                        <a:rPr lang="en-US" altLang="zh-CN" sz="700" kern="1200" dirty="0">
                          <a:solidFill>
                            <a:schemeClr val="tx1"/>
                          </a:solidFill>
                          <a:latin typeface="PMingLiU" panose="02020500000000000000" pitchFamily="18" charset="-120"/>
                          <a:ea typeface="PMingLiU" panose="02020500000000000000" pitchFamily="18" charset="-120"/>
                          <a:cs typeface="+mn-cs"/>
                        </a:rPr>
                        <a:t>10</a:t>
                      </a:r>
                      <a:r>
                        <a:rPr lang="zh-CN" altLang="en-US" sz="700" kern="1200" dirty="0">
                          <a:solidFill>
                            <a:schemeClr val="tx1"/>
                          </a:solidFill>
                          <a:latin typeface="PMingLiU" panose="02020500000000000000" pitchFamily="18" charset="-120"/>
                          <a:ea typeface="PMingLiU" panose="02020500000000000000" pitchFamily="18" charset="-120"/>
                          <a:cs typeface="+mn-cs"/>
                        </a:rPr>
                        <a:t>年期國債收益率在</a:t>
                      </a:r>
                      <a:r>
                        <a:rPr lang="en-US" altLang="zh-CN" sz="700" kern="1200" dirty="0">
                          <a:solidFill>
                            <a:schemeClr val="tx1"/>
                          </a:solidFill>
                          <a:latin typeface="PMingLiU" panose="02020500000000000000" pitchFamily="18" charset="-120"/>
                          <a:ea typeface="PMingLiU" panose="02020500000000000000" pitchFamily="18" charset="-120"/>
                          <a:cs typeface="+mn-cs"/>
                        </a:rPr>
                        <a:t>1.8%</a:t>
                      </a:r>
                      <a:r>
                        <a:rPr lang="zh-CN" altLang="en-US" sz="700" kern="1200" dirty="0">
                          <a:solidFill>
                            <a:schemeClr val="tx1"/>
                          </a:solidFill>
                          <a:latin typeface="PMingLiU" panose="02020500000000000000" pitchFamily="18" charset="-120"/>
                          <a:ea typeface="PMingLiU" panose="02020500000000000000" pitchFamily="18" charset="-120"/>
                          <a:cs typeface="+mn-cs"/>
                        </a:rPr>
                        <a:t>附近反復拉鋸。</a:t>
                      </a:r>
                      <a:endParaRPr lang="en-US" altLang="zh-CN" sz="700" kern="1200" dirty="0">
                        <a:solidFill>
                          <a:schemeClr val="tx1"/>
                        </a:solidFill>
                        <a:latin typeface="PMingLiU" panose="02020500000000000000" pitchFamily="18" charset="-120"/>
                        <a:ea typeface="PMingLiU" panose="02020500000000000000" pitchFamily="18" charset="-120"/>
                        <a:cs typeface="+mn-cs"/>
                      </a:endParaRPr>
                    </a:p>
                    <a:p>
                      <a:endParaRPr lang="en-US" sz="700" kern="1200" dirty="0">
                        <a:solidFill>
                          <a:schemeClr val="tx1"/>
                        </a:solidFill>
                        <a:latin typeface="PMingLiU" panose="02020500000000000000" pitchFamily="18" charset="-120"/>
                        <a:ea typeface="PMingLiU" panose="02020500000000000000" pitchFamily="18" charset="-120"/>
                        <a:cs typeface="+mn-cs"/>
                      </a:endParaRPr>
                    </a:p>
                    <a:p>
                      <a:pPr marL="0" marR="0" lvl="0" indent="0" algn="just" defTabSz="914400" rtl="0" eaLnBrk="1" fontAlgn="base" latinLnBrk="0" hangingPunct="1">
                        <a:lnSpc>
                          <a:spcPct val="100000"/>
                        </a:lnSpc>
                        <a:spcBef>
                          <a:spcPts val="0"/>
                        </a:spcBef>
                        <a:spcAft>
                          <a:spcPts val="0"/>
                        </a:spcAft>
                        <a:buClrTx/>
                        <a:buSzTx/>
                        <a:buFontTx/>
                        <a:buNone/>
                        <a:tabLst/>
                      </a:pPr>
                      <a:r>
                        <a:rPr kumimoji="0" lang="zh-TW" altLang="en-US" sz="700" b="1" i="0" u="sng" strike="noStrike" kern="1200" cap="none" normalizeH="0" baseline="0" dirty="0">
                          <a:ln>
                            <a:noFill/>
                          </a:ln>
                          <a:solidFill>
                            <a:schemeClr val="tx1"/>
                          </a:solidFill>
                          <a:effectLst/>
                          <a:latin typeface="+mj-ea"/>
                          <a:ea typeface="+mn-ea"/>
                          <a:cs typeface="+mn-cs"/>
                        </a:rPr>
                        <a:t>市場前景及策略</a:t>
                      </a:r>
                      <a:endParaRPr kumimoji="0" lang="en-US" altLang="zh-TW" sz="700" b="1" i="0" u="sng" strike="noStrike" kern="1200" cap="none" normalizeH="0" baseline="0" dirty="0">
                        <a:ln>
                          <a:noFill/>
                        </a:ln>
                        <a:solidFill>
                          <a:schemeClr val="tx1"/>
                        </a:solidFill>
                        <a:effectLst/>
                        <a:latin typeface="+mj-ea"/>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zh-CN" altLang="en-US" sz="700" kern="1200" dirty="0">
                          <a:solidFill>
                            <a:schemeClr val="tx1"/>
                          </a:solidFill>
                          <a:latin typeface="PMingLiU" panose="02020500000000000000" pitchFamily="18" charset="-120"/>
                          <a:ea typeface="PMingLiU" panose="02020500000000000000" pitchFamily="18" charset="-120"/>
                          <a:cs typeface="+mn-cs"/>
                        </a:rPr>
                        <a:t>展望</a:t>
                      </a:r>
                      <a:r>
                        <a:rPr lang="en-US" altLang="zh-CN" sz="700" kern="1200" dirty="0">
                          <a:solidFill>
                            <a:schemeClr val="tx1"/>
                          </a:solidFill>
                          <a:latin typeface="PMingLiU" panose="02020500000000000000" pitchFamily="18" charset="-120"/>
                          <a:ea typeface="PMingLiU" panose="02020500000000000000" pitchFamily="18" charset="-120"/>
                          <a:cs typeface="+mn-cs"/>
                        </a:rPr>
                        <a:t>10</a:t>
                      </a:r>
                      <a:r>
                        <a:rPr lang="zh-CN" altLang="en-US" sz="700" kern="1200" dirty="0">
                          <a:solidFill>
                            <a:schemeClr val="tx1"/>
                          </a:solidFill>
                          <a:latin typeface="PMingLiU" panose="02020500000000000000" pitchFamily="18" charset="-120"/>
                          <a:ea typeface="PMingLiU" panose="02020500000000000000" pitchFamily="18" charset="-120"/>
                          <a:cs typeface="+mn-cs"/>
                        </a:rPr>
                        <a:t>月，</a:t>
                      </a:r>
                      <a:r>
                        <a:rPr lang="en-US" altLang="zh-CN" sz="700" kern="1200" dirty="0">
                          <a:solidFill>
                            <a:schemeClr val="tx1"/>
                          </a:solidFill>
                          <a:latin typeface="PMingLiU" panose="02020500000000000000" pitchFamily="18" charset="-120"/>
                          <a:ea typeface="PMingLiU" panose="02020500000000000000" pitchFamily="18" charset="-120"/>
                          <a:cs typeface="+mn-cs"/>
                        </a:rPr>
                        <a:t>10</a:t>
                      </a:r>
                      <a:r>
                        <a:rPr lang="zh-CN" altLang="en-US" sz="700" kern="1200" dirty="0">
                          <a:solidFill>
                            <a:schemeClr val="tx1"/>
                          </a:solidFill>
                          <a:latin typeface="PMingLiU" panose="02020500000000000000" pitchFamily="18" charset="-120"/>
                          <a:ea typeface="PMingLiU" panose="02020500000000000000" pitchFamily="18" charset="-120"/>
                          <a:cs typeface="+mn-cs"/>
                        </a:rPr>
                        <a:t>月國債發行規模約</a:t>
                      </a:r>
                      <a:r>
                        <a:rPr lang="en-US" altLang="zh-CN" sz="700" kern="1200" dirty="0">
                          <a:solidFill>
                            <a:schemeClr val="tx1"/>
                          </a:solidFill>
                          <a:latin typeface="PMingLiU" panose="02020500000000000000" pitchFamily="18" charset="-120"/>
                          <a:ea typeface="PMingLiU" panose="02020500000000000000" pitchFamily="18" charset="-120"/>
                          <a:cs typeface="+mn-cs"/>
                        </a:rPr>
                        <a:t>1.4</a:t>
                      </a:r>
                      <a:r>
                        <a:rPr lang="zh-CN" altLang="en-US" sz="700" kern="1200" dirty="0">
                          <a:solidFill>
                            <a:schemeClr val="tx1"/>
                          </a:solidFill>
                          <a:latin typeface="PMingLiU" panose="02020500000000000000" pitchFamily="18" charset="-120"/>
                          <a:ea typeface="PMingLiU" panose="02020500000000000000" pitchFamily="18" charset="-120"/>
                          <a:cs typeface="+mn-cs"/>
                        </a:rPr>
                        <a:t>萬</a:t>
                      </a:r>
                      <a:r>
                        <a:rPr lang="zh-CN" altLang="en-US" sz="700" kern="1200" dirty="0" smtClean="0">
                          <a:solidFill>
                            <a:schemeClr val="tx1"/>
                          </a:solidFill>
                          <a:latin typeface="PMingLiU" panose="02020500000000000000" pitchFamily="18" charset="-120"/>
                          <a:ea typeface="PMingLiU" panose="02020500000000000000" pitchFamily="18" charset="-120"/>
                          <a:cs typeface="+mn-cs"/>
                        </a:rPr>
                        <a:t>億元人民幣，</a:t>
                      </a:r>
                      <a:r>
                        <a:rPr lang="zh-CN" altLang="en-US" sz="700" kern="1200" dirty="0">
                          <a:solidFill>
                            <a:schemeClr val="tx1"/>
                          </a:solidFill>
                          <a:latin typeface="PMingLiU" panose="02020500000000000000" pitchFamily="18" charset="-120"/>
                          <a:ea typeface="PMingLiU" panose="02020500000000000000" pitchFamily="18" charset="-120"/>
                          <a:cs typeface="+mn-cs"/>
                        </a:rPr>
                        <a:t>淨融資額</a:t>
                      </a:r>
                      <a:r>
                        <a:rPr lang="en-US" altLang="zh-CN" sz="700" kern="1200" dirty="0">
                          <a:solidFill>
                            <a:schemeClr val="tx1"/>
                          </a:solidFill>
                          <a:latin typeface="PMingLiU" panose="02020500000000000000" pitchFamily="18" charset="-120"/>
                          <a:ea typeface="PMingLiU" panose="02020500000000000000" pitchFamily="18" charset="-120"/>
                          <a:cs typeface="+mn-cs"/>
                        </a:rPr>
                        <a:t>4290</a:t>
                      </a:r>
                      <a:r>
                        <a:rPr lang="zh-CN" altLang="en-US" sz="700" kern="1200" dirty="0">
                          <a:solidFill>
                            <a:schemeClr val="tx1"/>
                          </a:solidFill>
                          <a:latin typeface="PMingLiU" panose="02020500000000000000" pitchFamily="18" charset="-120"/>
                          <a:ea typeface="PMingLiU" panose="02020500000000000000" pitchFamily="18" charset="-120"/>
                          <a:cs typeface="+mn-cs"/>
                        </a:rPr>
                        <a:t>億元，較</a:t>
                      </a:r>
                      <a:r>
                        <a:rPr lang="en-US" altLang="zh-CN" sz="700" kern="1200" dirty="0">
                          <a:solidFill>
                            <a:schemeClr val="tx1"/>
                          </a:solidFill>
                          <a:latin typeface="PMingLiU" panose="02020500000000000000" pitchFamily="18" charset="-120"/>
                          <a:ea typeface="PMingLiU" panose="02020500000000000000" pitchFamily="18" charset="-120"/>
                          <a:cs typeface="+mn-cs"/>
                        </a:rPr>
                        <a:t>9</a:t>
                      </a:r>
                      <a:r>
                        <a:rPr lang="zh-CN" altLang="en-US" sz="700" kern="1200" dirty="0">
                          <a:solidFill>
                            <a:schemeClr val="tx1"/>
                          </a:solidFill>
                          <a:latin typeface="PMingLiU" panose="02020500000000000000" pitchFamily="18" charset="-120"/>
                          <a:ea typeface="PMingLiU" panose="02020500000000000000" pitchFamily="18" charset="-120"/>
                          <a:cs typeface="+mn-cs"/>
                        </a:rPr>
                        <a:t>月環比下降，央行通過買斷式逆回購（</a:t>
                      </a:r>
                      <a:r>
                        <a:rPr lang="en-US" altLang="zh-CN" sz="700" kern="1200" dirty="0">
                          <a:solidFill>
                            <a:schemeClr val="tx1"/>
                          </a:solidFill>
                          <a:latin typeface="PMingLiU" panose="02020500000000000000" pitchFamily="18" charset="-120"/>
                          <a:ea typeface="PMingLiU" panose="02020500000000000000" pitchFamily="18" charset="-120"/>
                          <a:cs typeface="+mn-cs"/>
                        </a:rPr>
                        <a:t>11000</a:t>
                      </a:r>
                      <a:r>
                        <a:rPr lang="zh-CN" altLang="en-US" sz="700" kern="1200" dirty="0">
                          <a:solidFill>
                            <a:schemeClr val="tx1"/>
                          </a:solidFill>
                          <a:latin typeface="PMingLiU" panose="02020500000000000000" pitchFamily="18" charset="-120"/>
                          <a:ea typeface="PMingLiU" panose="02020500000000000000" pitchFamily="18" charset="-120"/>
                          <a:cs typeface="+mn-cs"/>
                        </a:rPr>
                        <a:t>億元）維持流動性充裕，資金面整體維持寬鬆。但債券的收益水準依然受到股市的影響，如果股市繼續維持牛市格局，債券的收益率很難下行。</a:t>
                      </a:r>
                      <a:endParaRPr lang="en-US" sz="700" kern="1200" dirty="0">
                        <a:solidFill>
                          <a:schemeClr val="tx1"/>
                        </a:solidFill>
                        <a:latin typeface="PMingLiU" panose="02020500000000000000" pitchFamily="18" charset="-120"/>
                        <a:ea typeface="PMingLiU" panose="02020500000000000000" pitchFamily="18" charset="-120"/>
                        <a:cs typeface="+mn-cs"/>
                      </a:endParaRPr>
                    </a:p>
                    <a:p>
                      <a:pPr marL="0" marR="0" lvl="0" indent="0" algn="just" defTabSz="914400" rtl="0" eaLnBrk="1" fontAlgn="auto" latinLnBrk="0" hangingPunct="1">
                        <a:lnSpc>
                          <a:spcPct val="100000"/>
                        </a:lnSpc>
                        <a:spcBef>
                          <a:spcPts val="0"/>
                        </a:spcBef>
                        <a:spcAft>
                          <a:spcPts val="0"/>
                        </a:spcAft>
                        <a:buClrTx/>
                        <a:buSzTx/>
                        <a:buFontTx/>
                        <a:buNone/>
                        <a:tabLst/>
                        <a:defRPr/>
                      </a:pPr>
                      <a:endParaRPr lang="en-US" sz="700" kern="1200" dirty="0">
                        <a:solidFill>
                          <a:schemeClr val="tx1"/>
                        </a:solidFill>
                        <a:latin typeface="PMingLiU" panose="02020500000000000000" pitchFamily="18" charset="-120"/>
                        <a:ea typeface="PMingLiU" panose="02020500000000000000" pitchFamily="18" charset="-120"/>
                        <a:cs typeface="+mn-cs"/>
                      </a:endParaRPr>
                    </a:p>
                    <a:p>
                      <a:pPr marL="0" indent="0" algn="just" defTabSz="914400" rtl="0" eaLnBrk="1" latinLnBrk="0" hangingPunct="1">
                        <a:lnSpc>
                          <a:spcPct val="100000"/>
                        </a:lnSpc>
                        <a:spcBef>
                          <a:spcPts val="0"/>
                        </a:spcBef>
                        <a:spcAft>
                          <a:spcPts val="0"/>
                        </a:spcAft>
                      </a:pPr>
                      <a:r>
                        <a:rPr kumimoji="0" lang="zh-TW" altLang="en-US" sz="700" b="1" i="0" u="sng" strike="noStrike" kern="1200" cap="none" normalizeH="0" baseline="0" dirty="0">
                          <a:ln>
                            <a:noFill/>
                          </a:ln>
                          <a:solidFill>
                            <a:schemeClr val="tx1"/>
                          </a:solidFill>
                          <a:effectLst/>
                          <a:latin typeface="+mj-ea"/>
                          <a:ea typeface="+mn-ea"/>
                          <a:cs typeface="+mn-cs"/>
                        </a:rPr>
                        <a:t>投資組合點評</a:t>
                      </a:r>
                    </a:p>
                    <a:p>
                      <a:pPr marL="0" algn="just" defTabSz="914400" rtl="0" eaLnBrk="1" latinLnBrk="0" hangingPunct="1">
                        <a:spcBef>
                          <a:spcPts val="0"/>
                        </a:spcBef>
                        <a:spcAft>
                          <a:spcPts val="0"/>
                        </a:spcAft>
                      </a:pPr>
                      <a:r>
                        <a:rPr lang="zh-CN" altLang="en-US" sz="700" kern="1200" dirty="0">
                          <a:solidFill>
                            <a:schemeClr val="tx1"/>
                          </a:solidFill>
                          <a:latin typeface="PMingLiU" panose="02020500000000000000" pitchFamily="18" charset="-120"/>
                          <a:ea typeface="PMingLiU" panose="02020500000000000000" pitchFamily="18" charset="-120"/>
                          <a:cs typeface="+mn-cs"/>
                        </a:rPr>
                        <a:t>本月，</a:t>
                      </a:r>
                      <a:r>
                        <a:rPr lang="en-US" altLang="zh-TW" sz="700" kern="1200" dirty="0">
                          <a:solidFill>
                            <a:schemeClr val="tx1"/>
                          </a:solidFill>
                          <a:latin typeface="PMingLiU" panose="02020500000000000000" pitchFamily="18" charset="-120"/>
                          <a:ea typeface="PMingLiU" panose="02020500000000000000" pitchFamily="18" charset="-120"/>
                          <a:cs typeface="+mn-cs"/>
                        </a:rPr>
                        <a:t>RQFII</a:t>
                      </a:r>
                      <a:r>
                        <a:rPr lang="zh-TW" altLang="en-US" sz="700" kern="1200" dirty="0">
                          <a:solidFill>
                            <a:schemeClr val="tx1"/>
                          </a:solidFill>
                          <a:latin typeface="PMingLiU" panose="02020500000000000000" pitchFamily="18" charset="-120"/>
                          <a:ea typeface="PMingLiU" panose="02020500000000000000" pitchFamily="18" charset="-120"/>
                          <a:cs typeface="+mn-cs"/>
                        </a:rPr>
                        <a:t>基金的資產淨值（</a:t>
                      </a:r>
                      <a:r>
                        <a:rPr lang="en-US" altLang="zh-TW" sz="700" kern="1200" dirty="0">
                          <a:solidFill>
                            <a:schemeClr val="tx1"/>
                          </a:solidFill>
                          <a:latin typeface="PMingLiU" panose="02020500000000000000" pitchFamily="18" charset="-120"/>
                          <a:ea typeface="PMingLiU" panose="02020500000000000000" pitchFamily="18" charset="-120"/>
                          <a:cs typeface="+mn-cs"/>
                        </a:rPr>
                        <a:t>I</a:t>
                      </a:r>
                      <a:r>
                        <a:rPr lang="zh-TW" altLang="en-US" sz="700" kern="1200" dirty="0">
                          <a:solidFill>
                            <a:schemeClr val="tx1"/>
                          </a:solidFill>
                          <a:latin typeface="PMingLiU" panose="02020500000000000000" pitchFamily="18" charset="-120"/>
                          <a:ea typeface="PMingLiU" panose="02020500000000000000" pitchFamily="18" charset="-120"/>
                          <a:cs typeface="+mn-cs"/>
                        </a:rPr>
                        <a:t>級）</a:t>
                      </a:r>
                      <a:r>
                        <a:rPr lang="zh-CN" altLang="en-US" sz="700" kern="1200" dirty="0">
                          <a:solidFill>
                            <a:schemeClr val="tx1"/>
                          </a:solidFill>
                          <a:latin typeface="PMingLiU" panose="02020500000000000000" pitchFamily="18" charset="-120"/>
                          <a:ea typeface="PMingLiU" panose="02020500000000000000" pitchFamily="18" charset="-120"/>
                          <a:cs typeface="+mn-cs"/>
                        </a:rPr>
                        <a:t>回報為</a:t>
                      </a:r>
                      <a:r>
                        <a:rPr lang="en-US" altLang="zh-CN" sz="700" kern="1200" dirty="0">
                          <a:solidFill>
                            <a:schemeClr val="tx1"/>
                          </a:solidFill>
                          <a:latin typeface="PMingLiU" panose="02020500000000000000" pitchFamily="18" charset="-120"/>
                          <a:ea typeface="PMingLiU" panose="02020500000000000000" pitchFamily="18" charset="-120"/>
                          <a:cs typeface="+mn-cs"/>
                        </a:rPr>
                        <a:t>-0.43</a:t>
                      </a:r>
                      <a:r>
                        <a:rPr lang="zh-TW" altLang="en-US" sz="700" kern="1200" dirty="0">
                          <a:solidFill>
                            <a:schemeClr val="tx1"/>
                          </a:solidFill>
                          <a:latin typeface="PMingLiU" panose="02020500000000000000" pitchFamily="18" charset="-120"/>
                          <a:ea typeface="PMingLiU" panose="02020500000000000000" pitchFamily="18" charset="-120"/>
                          <a:cs typeface="+mn-cs"/>
                        </a:rPr>
                        <a:t>％，而中債綜合全價指數（</a:t>
                      </a:r>
                      <a:r>
                        <a:rPr lang="en-US" altLang="zh-TW" sz="700" kern="1200" dirty="0">
                          <a:solidFill>
                            <a:schemeClr val="tx1"/>
                          </a:solidFill>
                          <a:latin typeface="PMingLiU" panose="02020500000000000000" pitchFamily="18" charset="-120"/>
                          <a:ea typeface="PMingLiU" panose="02020500000000000000" pitchFamily="18" charset="-120"/>
                          <a:cs typeface="+mn-cs"/>
                        </a:rPr>
                        <a:t>CBCFPI</a:t>
                      </a:r>
                      <a:r>
                        <a:rPr lang="zh-TW" altLang="en-US" sz="700" kern="1200" dirty="0">
                          <a:solidFill>
                            <a:schemeClr val="tx1"/>
                          </a:solidFill>
                          <a:latin typeface="PMingLiU" panose="02020500000000000000" pitchFamily="18" charset="-120"/>
                          <a:ea typeface="PMingLiU" panose="02020500000000000000" pitchFamily="18" charset="-120"/>
                          <a:cs typeface="+mn-cs"/>
                        </a:rPr>
                        <a:t>）</a:t>
                      </a:r>
                      <a:r>
                        <a:rPr lang="zh-CN" altLang="en-US" sz="700" kern="1200" dirty="0">
                          <a:solidFill>
                            <a:schemeClr val="tx1"/>
                          </a:solidFill>
                          <a:latin typeface="PMingLiU" panose="02020500000000000000" pitchFamily="18" charset="-120"/>
                          <a:ea typeface="PMingLiU" panose="02020500000000000000" pitchFamily="18" charset="-120"/>
                          <a:cs typeface="+mn-cs"/>
                        </a:rPr>
                        <a:t>全月為</a:t>
                      </a:r>
                      <a:r>
                        <a:rPr lang="en-US" altLang="zh-CN" sz="700" kern="1200" dirty="0">
                          <a:solidFill>
                            <a:schemeClr val="tx1"/>
                          </a:solidFill>
                          <a:latin typeface="PMingLiU" panose="02020500000000000000" pitchFamily="18" charset="-120"/>
                          <a:ea typeface="PMingLiU" panose="02020500000000000000" pitchFamily="18" charset="-120"/>
                          <a:cs typeface="+mn-cs"/>
                        </a:rPr>
                        <a:t>-0.60</a:t>
                      </a:r>
                      <a:r>
                        <a:rPr lang="en-US" altLang="zh-HK" sz="700" kern="1200" dirty="0">
                          <a:solidFill>
                            <a:schemeClr val="tx1"/>
                          </a:solidFill>
                          <a:latin typeface="PMingLiU" panose="02020500000000000000" pitchFamily="18" charset="-120"/>
                          <a:ea typeface="PMingLiU" panose="02020500000000000000" pitchFamily="18" charset="-120"/>
                          <a:cs typeface="+mn-cs"/>
                        </a:rPr>
                        <a:t>%</a:t>
                      </a:r>
                      <a:r>
                        <a:rPr lang="zh-TW" altLang="en-US" sz="700" kern="1200" dirty="0">
                          <a:solidFill>
                            <a:schemeClr val="tx1"/>
                          </a:solidFill>
                          <a:latin typeface="PMingLiU" panose="02020500000000000000" pitchFamily="18" charset="-120"/>
                          <a:ea typeface="PMingLiU" panose="02020500000000000000" pitchFamily="18" charset="-120"/>
                          <a:cs typeface="+mn-cs"/>
                        </a:rPr>
                        <a:t>，</a:t>
                      </a:r>
                      <a:r>
                        <a:rPr lang="zh-CN" altLang="en-US" sz="700" kern="1200" dirty="0">
                          <a:solidFill>
                            <a:schemeClr val="tx1"/>
                          </a:solidFill>
                          <a:latin typeface="PMingLiU" panose="02020500000000000000" pitchFamily="18" charset="-120"/>
                          <a:ea typeface="PMingLiU" panose="02020500000000000000" pitchFamily="18" charset="-120"/>
                          <a:cs typeface="+mn-cs"/>
                        </a:rPr>
                        <a:t>基金</a:t>
                      </a:r>
                      <a:r>
                        <a:rPr lang="zh-TW" altLang="en-US" sz="700" kern="1200" dirty="0">
                          <a:solidFill>
                            <a:schemeClr val="tx1"/>
                          </a:solidFill>
                          <a:latin typeface="PMingLiU" panose="02020500000000000000" pitchFamily="18" charset="-120"/>
                          <a:ea typeface="PMingLiU" panose="02020500000000000000" pitchFamily="18" charset="-120"/>
                          <a:cs typeface="+mn-cs"/>
                        </a:rPr>
                        <a:t>表現</a:t>
                      </a:r>
                      <a:r>
                        <a:rPr lang="zh-CN" altLang="en-US" sz="700" kern="1200" dirty="0">
                          <a:solidFill>
                            <a:schemeClr val="tx1"/>
                          </a:solidFill>
                          <a:latin typeface="PMingLiU" panose="02020500000000000000" pitchFamily="18" charset="-120"/>
                          <a:ea typeface="PMingLiU" panose="02020500000000000000" pitchFamily="18" charset="-120"/>
                          <a:cs typeface="+mn-cs"/>
                        </a:rPr>
                        <a:t>略好於指數，主要是基金的權益類資產本月上漲，但銀行類轉債繼續大幅下跌，基金在月初大幅度減持了銀行類轉債，占比由</a:t>
                      </a:r>
                      <a:r>
                        <a:rPr lang="en-US" altLang="zh-CN" sz="700" kern="1200" dirty="0">
                          <a:solidFill>
                            <a:schemeClr val="tx1"/>
                          </a:solidFill>
                          <a:latin typeface="PMingLiU" panose="02020500000000000000" pitchFamily="18" charset="-120"/>
                          <a:ea typeface="PMingLiU" panose="02020500000000000000" pitchFamily="18" charset="-120"/>
                          <a:cs typeface="+mn-cs"/>
                        </a:rPr>
                        <a:t>20%</a:t>
                      </a:r>
                      <a:r>
                        <a:rPr lang="zh-CN" altLang="en-US" sz="700" kern="1200" dirty="0">
                          <a:solidFill>
                            <a:schemeClr val="tx1"/>
                          </a:solidFill>
                          <a:latin typeface="PMingLiU" panose="02020500000000000000" pitchFamily="18" charset="-120"/>
                          <a:ea typeface="PMingLiU" panose="02020500000000000000" pitchFamily="18" charset="-120"/>
                          <a:cs typeface="+mn-cs"/>
                        </a:rPr>
                        <a:t>下降到</a:t>
                      </a:r>
                      <a:r>
                        <a:rPr lang="en-US" altLang="zh-CN" sz="700" kern="1200" dirty="0">
                          <a:solidFill>
                            <a:schemeClr val="tx1"/>
                          </a:solidFill>
                          <a:latin typeface="PMingLiU" panose="02020500000000000000" pitchFamily="18" charset="-120"/>
                          <a:ea typeface="PMingLiU" panose="02020500000000000000" pitchFamily="18" charset="-120"/>
                          <a:cs typeface="+mn-cs"/>
                        </a:rPr>
                        <a:t>10%</a:t>
                      </a:r>
                      <a:r>
                        <a:rPr lang="zh-CN" altLang="en-US" sz="700" kern="1200" dirty="0">
                          <a:solidFill>
                            <a:schemeClr val="tx1"/>
                          </a:solidFill>
                          <a:latin typeface="PMingLiU" panose="02020500000000000000" pitchFamily="18" charset="-120"/>
                          <a:ea typeface="PMingLiU" panose="02020500000000000000" pitchFamily="18" charset="-120"/>
                          <a:cs typeface="+mn-cs"/>
                        </a:rPr>
                        <a:t>，但仍部分影響了基金的全月收益。截至</a:t>
                      </a:r>
                      <a:r>
                        <a:rPr lang="en-US" altLang="zh-CN" sz="700" kern="1200" dirty="0">
                          <a:solidFill>
                            <a:schemeClr val="tx1"/>
                          </a:solidFill>
                          <a:latin typeface="PMingLiU" panose="02020500000000000000" pitchFamily="18" charset="-120"/>
                          <a:ea typeface="PMingLiU" panose="02020500000000000000" pitchFamily="18" charset="-120"/>
                          <a:cs typeface="+mn-cs"/>
                        </a:rPr>
                        <a:t>9</a:t>
                      </a:r>
                      <a:r>
                        <a:rPr lang="zh-CN" altLang="en-US" sz="700" kern="1200" dirty="0">
                          <a:solidFill>
                            <a:schemeClr val="tx1"/>
                          </a:solidFill>
                          <a:latin typeface="PMingLiU" panose="02020500000000000000" pitchFamily="18" charset="-120"/>
                          <a:ea typeface="PMingLiU" panose="02020500000000000000" pitchFamily="18" charset="-120"/>
                          <a:cs typeface="+mn-cs"/>
                        </a:rPr>
                        <a:t>月末</a:t>
                      </a:r>
                      <a:r>
                        <a:rPr lang="zh-TW" altLang="en-US" sz="700" kern="1200" dirty="0">
                          <a:solidFill>
                            <a:schemeClr val="tx1"/>
                          </a:solidFill>
                          <a:latin typeface="PMingLiU" panose="02020500000000000000" pitchFamily="18" charset="-120"/>
                          <a:ea typeface="PMingLiU" panose="02020500000000000000" pitchFamily="18" charset="-120"/>
                          <a:cs typeface="+mn-cs"/>
                        </a:rPr>
                        <a:t>，投資組合持有</a:t>
                      </a:r>
                      <a:r>
                        <a:rPr lang="zh-CN" altLang="en-US" sz="700" kern="1200" dirty="0">
                          <a:solidFill>
                            <a:schemeClr val="tx1"/>
                          </a:solidFill>
                          <a:latin typeface="PMingLiU" panose="02020500000000000000" pitchFamily="18" charset="-120"/>
                          <a:ea typeface="PMingLiU" panose="02020500000000000000" pitchFamily="18" charset="-120"/>
                          <a:cs typeface="+mn-cs"/>
                        </a:rPr>
                        <a:t>約</a:t>
                      </a:r>
                      <a:r>
                        <a:rPr lang="en-US" altLang="zh-CN" sz="700" kern="1200" dirty="0">
                          <a:solidFill>
                            <a:schemeClr val="tx1"/>
                          </a:solidFill>
                          <a:latin typeface="PMingLiU" panose="02020500000000000000" pitchFamily="18" charset="-120"/>
                          <a:ea typeface="PMingLiU" panose="02020500000000000000" pitchFamily="18" charset="-120"/>
                          <a:cs typeface="+mn-cs"/>
                        </a:rPr>
                        <a:t>92.48</a:t>
                      </a:r>
                      <a:r>
                        <a:rPr lang="zh-TW" altLang="en-US" sz="700" kern="1200" dirty="0">
                          <a:solidFill>
                            <a:schemeClr val="tx1"/>
                          </a:solidFill>
                          <a:latin typeface="PMingLiU" panose="02020500000000000000" pitchFamily="18" charset="-120"/>
                          <a:ea typeface="PMingLiU" panose="02020500000000000000" pitchFamily="18" charset="-120"/>
                          <a:cs typeface="+mn-cs"/>
                        </a:rPr>
                        <a:t>％的債券，</a:t>
                      </a:r>
                      <a:r>
                        <a:rPr lang="zh-CN" altLang="en-US" sz="700" kern="1200" dirty="0">
                          <a:solidFill>
                            <a:schemeClr val="tx1"/>
                          </a:solidFill>
                          <a:latin typeface="PMingLiU" panose="02020500000000000000" pitchFamily="18" charset="-120"/>
                          <a:ea typeface="PMingLiU" panose="02020500000000000000" pitchFamily="18" charset="-120"/>
                          <a:cs typeface="+mn-cs"/>
                        </a:rPr>
                        <a:t>其中可轉債占比</a:t>
                      </a:r>
                      <a:r>
                        <a:rPr lang="en-US" altLang="zh-CN" sz="700" kern="1200" dirty="0">
                          <a:solidFill>
                            <a:schemeClr val="tx1"/>
                          </a:solidFill>
                          <a:latin typeface="PMingLiU" panose="02020500000000000000" pitchFamily="18" charset="-120"/>
                          <a:ea typeface="PMingLiU" panose="02020500000000000000" pitchFamily="18" charset="-120"/>
                          <a:cs typeface="+mn-cs"/>
                        </a:rPr>
                        <a:t>10.95%</a:t>
                      </a:r>
                      <a:r>
                        <a:rPr lang="zh-CN" altLang="en-US" sz="700" kern="1200" dirty="0">
                          <a:solidFill>
                            <a:schemeClr val="tx1"/>
                          </a:solidFill>
                          <a:latin typeface="PMingLiU" panose="02020500000000000000" pitchFamily="18" charset="-120"/>
                          <a:ea typeface="PMingLiU" panose="02020500000000000000" pitchFamily="18" charset="-120"/>
                          <a:cs typeface="+mn-cs"/>
                        </a:rPr>
                        <a:t>，與上期持平；</a:t>
                      </a:r>
                      <a:r>
                        <a:rPr lang="en-US" altLang="zh-CN" sz="700" kern="1200" dirty="0">
                          <a:solidFill>
                            <a:schemeClr val="tx1"/>
                          </a:solidFill>
                          <a:latin typeface="PMingLiU" panose="02020500000000000000" pitchFamily="18" charset="-120"/>
                          <a:ea typeface="PMingLiU" panose="02020500000000000000" pitchFamily="18" charset="-120"/>
                          <a:cs typeface="+mn-cs"/>
                        </a:rPr>
                        <a:t>6.25</a:t>
                      </a:r>
                      <a:r>
                        <a:rPr lang="zh-TW" altLang="en-US" sz="700" kern="1200" dirty="0">
                          <a:solidFill>
                            <a:schemeClr val="tx1"/>
                          </a:solidFill>
                          <a:latin typeface="PMingLiU" panose="02020500000000000000" pitchFamily="18" charset="-120"/>
                          <a:ea typeface="PMingLiU" panose="02020500000000000000" pitchFamily="18" charset="-120"/>
                          <a:cs typeface="+mn-cs"/>
                        </a:rPr>
                        <a:t>％的</a:t>
                      </a:r>
                      <a:r>
                        <a:rPr lang="zh-CN" altLang="en-US" sz="700" kern="1200" dirty="0">
                          <a:solidFill>
                            <a:schemeClr val="tx1"/>
                          </a:solidFill>
                          <a:latin typeface="PMingLiU" panose="02020500000000000000" pitchFamily="18" charset="-120"/>
                          <a:ea typeface="PMingLiU" panose="02020500000000000000" pitchFamily="18" charset="-120"/>
                          <a:cs typeface="+mn-cs"/>
                        </a:rPr>
                        <a:t>公募基金</a:t>
                      </a:r>
                      <a:r>
                        <a:rPr lang="en-US" altLang="zh-CN" sz="700" kern="1200" dirty="0">
                          <a:solidFill>
                            <a:schemeClr val="tx1"/>
                          </a:solidFill>
                          <a:latin typeface="PMingLiU" panose="02020500000000000000" pitchFamily="18" charset="-120"/>
                          <a:ea typeface="PMingLiU" panose="02020500000000000000" pitchFamily="18" charset="-120"/>
                          <a:cs typeface="+mn-cs"/>
                        </a:rPr>
                        <a:t>/</a:t>
                      </a:r>
                      <a:r>
                        <a:rPr lang="zh-CN" altLang="en-US" sz="700" kern="1200" dirty="0">
                          <a:solidFill>
                            <a:schemeClr val="tx1"/>
                          </a:solidFill>
                          <a:latin typeface="PMingLiU" panose="02020500000000000000" pitchFamily="18" charset="-120"/>
                          <a:ea typeface="PMingLiU" panose="02020500000000000000" pitchFamily="18" charset="-120"/>
                          <a:cs typeface="+mn-cs"/>
                        </a:rPr>
                        <a:t>權益，提高了權益的配置</a:t>
                      </a:r>
                      <a:r>
                        <a:rPr lang="zh-TW" altLang="en-US" sz="700" kern="1200" dirty="0">
                          <a:solidFill>
                            <a:schemeClr val="tx1"/>
                          </a:solidFill>
                          <a:latin typeface="PMingLiU" panose="02020500000000000000" pitchFamily="18" charset="-120"/>
                          <a:ea typeface="PMingLiU" panose="02020500000000000000" pitchFamily="18" charset="-120"/>
                          <a:cs typeface="+mn-cs"/>
                        </a:rPr>
                        <a:t>。公司</a:t>
                      </a:r>
                      <a:r>
                        <a:rPr lang="en-US" altLang="zh-TW" sz="700" kern="1200" dirty="0">
                          <a:solidFill>
                            <a:schemeClr val="tx1"/>
                          </a:solidFill>
                          <a:latin typeface="PMingLiU" panose="02020500000000000000" pitchFamily="18" charset="-120"/>
                          <a:ea typeface="PMingLiU" panose="02020500000000000000" pitchFamily="18" charset="-120"/>
                          <a:cs typeface="+mn-cs"/>
                        </a:rPr>
                        <a:t>/</a:t>
                      </a:r>
                      <a:r>
                        <a:rPr lang="zh-TW" altLang="en-US" sz="700" kern="1200" dirty="0">
                          <a:solidFill>
                            <a:schemeClr val="tx1"/>
                          </a:solidFill>
                          <a:latin typeface="PMingLiU" panose="02020500000000000000" pitchFamily="18" charset="-120"/>
                          <a:ea typeface="PMingLiU" panose="02020500000000000000" pitchFamily="18" charset="-120"/>
                          <a:cs typeface="+mn-cs"/>
                        </a:rPr>
                        <a:t>企業債券大部分為投資</a:t>
                      </a:r>
                      <a:r>
                        <a:rPr lang="zh-CN" altLang="en-US" sz="700" kern="1200" dirty="0">
                          <a:solidFill>
                            <a:schemeClr val="tx1"/>
                          </a:solidFill>
                          <a:latin typeface="PMingLiU" panose="02020500000000000000" pitchFamily="18" charset="-120"/>
                          <a:ea typeface="PMingLiU" panose="02020500000000000000" pitchFamily="18" charset="-120"/>
                          <a:cs typeface="+mn-cs"/>
                        </a:rPr>
                        <a:t>級</a:t>
                      </a:r>
                      <a:r>
                        <a:rPr lang="zh-TW" altLang="en-US" sz="700" kern="1200" dirty="0">
                          <a:solidFill>
                            <a:schemeClr val="tx1"/>
                          </a:solidFill>
                          <a:latin typeface="PMingLiU" panose="02020500000000000000" pitchFamily="18" charset="-120"/>
                          <a:ea typeface="PMingLiU" panose="02020500000000000000" pitchFamily="18" charset="-120"/>
                          <a:cs typeface="+mn-cs"/>
                        </a:rPr>
                        <a:t>。截至</a:t>
                      </a:r>
                      <a:r>
                        <a:rPr lang="en-US" altLang="zh-TW" sz="700" kern="1200" dirty="0">
                          <a:solidFill>
                            <a:schemeClr val="tx1"/>
                          </a:solidFill>
                          <a:latin typeface="PMingLiU" panose="02020500000000000000" pitchFamily="18" charset="-120"/>
                          <a:ea typeface="PMingLiU" panose="02020500000000000000" pitchFamily="18" charset="-120"/>
                          <a:cs typeface="+mn-cs"/>
                        </a:rPr>
                        <a:t>9</a:t>
                      </a:r>
                      <a:r>
                        <a:rPr lang="zh-CN" altLang="en-US" sz="700" kern="1200" dirty="0">
                          <a:solidFill>
                            <a:schemeClr val="tx1"/>
                          </a:solidFill>
                          <a:latin typeface="PMingLiU" panose="02020500000000000000" pitchFamily="18" charset="-120"/>
                          <a:ea typeface="PMingLiU" panose="02020500000000000000" pitchFamily="18" charset="-120"/>
                          <a:cs typeface="+mn-cs"/>
                        </a:rPr>
                        <a:t>月底</a:t>
                      </a:r>
                      <a:r>
                        <a:rPr lang="zh-TW" altLang="en-US" sz="700" kern="1200" dirty="0">
                          <a:solidFill>
                            <a:schemeClr val="tx1"/>
                          </a:solidFill>
                          <a:latin typeface="PMingLiU" panose="02020500000000000000" pitchFamily="18" charset="-120"/>
                          <a:ea typeface="PMingLiU" panose="02020500000000000000" pitchFamily="18" charset="-120"/>
                          <a:cs typeface="+mn-cs"/>
                        </a:rPr>
                        <a:t>，基金的平均久期為</a:t>
                      </a:r>
                      <a:r>
                        <a:rPr lang="en-US" altLang="zh-CN" sz="700" kern="1200" dirty="0">
                          <a:solidFill>
                            <a:schemeClr val="tx1"/>
                          </a:solidFill>
                          <a:latin typeface="PMingLiU" panose="02020500000000000000" pitchFamily="18" charset="-120"/>
                          <a:ea typeface="PMingLiU" panose="02020500000000000000" pitchFamily="18" charset="-120"/>
                          <a:cs typeface="+mn-cs"/>
                        </a:rPr>
                        <a:t>1.56</a:t>
                      </a:r>
                      <a:r>
                        <a:rPr lang="zh-CN" altLang="en-US" sz="700" kern="1200" dirty="0">
                          <a:solidFill>
                            <a:schemeClr val="tx1"/>
                          </a:solidFill>
                          <a:latin typeface="PMingLiU" panose="02020500000000000000" pitchFamily="18" charset="-120"/>
                          <a:ea typeface="PMingLiU" panose="02020500000000000000" pitchFamily="18" charset="-120"/>
                          <a:cs typeface="+mn-cs"/>
                        </a:rPr>
                        <a:t>年</a:t>
                      </a:r>
                      <a:r>
                        <a:rPr lang="zh-TW" altLang="en-US" sz="700" kern="1200" dirty="0">
                          <a:solidFill>
                            <a:schemeClr val="tx1"/>
                          </a:solidFill>
                          <a:latin typeface="PMingLiU" panose="02020500000000000000" pitchFamily="18" charset="-120"/>
                          <a:ea typeface="PMingLiU" panose="02020500000000000000" pitchFamily="18" charset="-120"/>
                          <a:cs typeface="+mn-cs"/>
                        </a:rPr>
                        <a:t>，平均到期收益率為</a:t>
                      </a:r>
                      <a:r>
                        <a:rPr lang="en-US" altLang="zh-TW" sz="700" kern="1200" dirty="0">
                          <a:solidFill>
                            <a:schemeClr val="tx1"/>
                          </a:solidFill>
                          <a:latin typeface="PMingLiU" panose="02020500000000000000" pitchFamily="18" charset="-120"/>
                          <a:ea typeface="PMingLiU" panose="02020500000000000000" pitchFamily="18" charset="-120"/>
                          <a:cs typeface="+mn-cs"/>
                        </a:rPr>
                        <a:t>2.34</a:t>
                      </a:r>
                      <a:r>
                        <a:rPr lang="zh-TW" altLang="en-US" sz="700" kern="1200" dirty="0">
                          <a:solidFill>
                            <a:schemeClr val="tx1"/>
                          </a:solidFill>
                          <a:latin typeface="PMingLiU" panose="02020500000000000000" pitchFamily="18" charset="-120"/>
                          <a:ea typeface="PMingLiU" panose="02020500000000000000" pitchFamily="18" charset="-120"/>
                          <a:cs typeface="+mn-cs"/>
                        </a:rPr>
                        <a:t>％。共持有</a:t>
                      </a:r>
                      <a:r>
                        <a:rPr lang="en-US" altLang="zh-TW" sz="700" kern="1200" dirty="0">
                          <a:solidFill>
                            <a:schemeClr val="tx1"/>
                          </a:solidFill>
                          <a:latin typeface="PMingLiU" panose="02020500000000000000" pitchFamily="18" charset="-120"/>
                          <a:ea typeface="PMingLiU" panose="02020500000000000000" pitchFamily="18" charset="-120"/>
                          <a:cs typeface="+mn-cs"/>
                        </a:rPr>
                        <a:t>29</a:t>
                      </a:r>
                      <a:r>
                        <a:rPr lang="zh-TW" altLang="en-US" sz="700" kern="1200" dirty="0">
                          <a:solidFill>
                            <a:schemeClr val="tx1"/>
                          </a:solidFill>
                          <a:latin typeface="PMingLiU" panose="02020500000000000000" pitchFamily="18" charset="-120"/>
                          <a:ea typeface="PMingLiU" panose="02020500000000000000" pitchFamily="18" charset="-120"/>
                          <a:cs typeface="+mn-cs"/>
                        </a:rPr>
                        <a:t>只</a:t>
                      </a:r>
                      <a:r>
                        <a:rPr lang="zh-CN" altLang="en-US" sz="700" kern="1200" dirty="0">
                          <a:solidFill>
                            <a:schemeClr val="tx1"/>
                          </a:solidFill>
                          <a:latin typeface="PMingLiU" panose="02020500000000000000" pitchFamily="18" charset="-120"/>
                          <a:ea typeface="PMingLiU" panose="02020500000000000000" pitchFamily="18" charset="-120"/>
                          <a:cs typeface="+mn-cs"/>
                        </a:rPr>
                        <a:t>標的</a:t>
                      </a:r>
                      <a:r>
                        <a:rPr lang="zh-TW" altLang="en-US" sz="700" kern="1200" dirty="0">
                          <a:solidFill>
                            <a:schemeClr val="tx1"/>
                          </a:solidFill>
                          <a:latin typeface="PMingLiU" panose="02020500000000000000" pitchFamily="18" charset="-120"/>
                          <a:ea typeface="PMingLiU" panose="02020500000000000000" pitchFamily="18" charset="-120"/>
                          <a:cs typeface="+mn-cs"/>
                        </a:rPr>
                        <a:t>，已充分多元化。</a:t>
                      </a:r>
                    </a:p>
                  </a:txBody>
                  <a:tcPr marT="45714" marB="45714" horzOverflow="overflow">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2999770">
                <a:tc>
                  <a:txBody>
                    <a:bodyPr/>
                    <a:lstStyle/>
                    <a:p>
                      <a:pPr marL="0" algn="just" defTabSz="914400" rtl="0" eaLnBrk="1" latinLnBrk="0" hangingPunct="1">
                        <a:spcBef>
                          <a:spcPts val="0"/>
                        </a:spcBef>
                        <a:spcAft>
                          <a:spcPts val="0"/>
                        </a:spcAft>
                      </a:pPr>
                      <a:endParaRPr lang="zh-TW" altLang="en-US" sz="700" kern="1200" dirty="0">
                        <a:solidFill>
                          <a:schemeClr val="tx1"/>
                        </a:solidFill>
                        <a:latin typeface="PMingLiU" panose="02020500000000000000" pitchFamily="18" charset="-120"/>
                        <a:ea typeface="PMingLiU" panose="02020500000000000000" pitchFamily="18" charset="-120"/>
                        <a:cs typeface="+mn-cs"/>
                      </a:endParaRPr>
                    </a:p>
                  </a:txBody>
                  <a:tcPr marT="45714" marB="45714" horzOverflow="overflow">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720195091"/>
                  </a:ext>
                </a:extLst>
              </a:tr>
            </a:tbl>
          </a:graphicData>
        </a:graphic>
      </p:graphicFrame>
      <p:graphicFrame>
        <p:nvGraphicFramePr>
          <p:cNvPr id="2210" name="Group 162"/>
          <p:cNvGraphicFramePr>
            <a:graphicFrameLocks noGrp="1"/>
          </p:cNvGraphicFramePr>
          <p:nvPr>
            <p:extLst>
              <p:ext uri="{D42A27DB-BD31-4B8C-83A1-F6EECF244321}">
                <p14:modId xmlns:p14="http://schemas.microsoft.com/office/powerpoint/2010/main" val="2974396552"/>
              </p:ext>
            </p:extLst>
          </p:nvPr>
        </p:nvGraphicFramePr>
        <p:xfrm>
          <a:off x="1943100" y="4841310"/>
          <a:ext cx="4800599" cy="885063"/>
        </p:xfrm>
        <a:graphic>
          <a:graphicData uri="http://schemas.openxmlformats.org/drawingml/2006/table">
            <a:tbl>
              <a:tblPr>
                <a:tableStyleId>{69012ECD-51FC-41F1-AA8D-1B2483CD663E}</a:tableStyleId>
              </a:tblPr>
              <a:tblGrid>
                <a:gridCol w="619433">
                  <a:extLst>
                    <a:ext uri="{9D8B030D-6E8A-4147-A177-3AD203B41FA5}">
                      <a16:colId xmlns:a16="http://schemas.microsoft.com/office/drawing/2014/main" val="20000"/>
                    </a:ext>
                  </a:extLst>
                </a:gridCol>
                <a:gridCol w="542003">
                  <a:extLst>
                    <a:ext uri="{9D8B030D-6E8A-4147-A177-3AD203B41FA5}">
                      <a16:colId xmlns:a16="http://schemas.microsoft.com/office/drawing/2014/main" val="20001"/>
                    </a:ext>
                  </a:extLst>
                </a:gridCol>
                <a:gridCol w="542003">
                  <a:extLst>
                    <a:ext uri="{9D8B030D-6E8A-4147-A177-3AD203B41FA5}">
                      <a16:colId xmlns:a16="http://schemas.microsoft.com/office/drawing/2014/main" val="20002"/>
                    </a:ext>
                  </a:extLst>
                </a:gridCol>
                <a:gridCol w="542003">
                  <a:extLst>
                    <a:ext uri="{9D8B030D-6E8A-4147-A177-3AD203B41FA5}">
                      <a16:colId xmlns:a16="http://schemas.microsoft.com/office/drawing/2014/main" val="20003"/>
                    </a:ext>
                  </a:extLst>
                </a:gridCol>
                <a:gridCol w="464574">
                  <a:extLst>
                    <a:ext uri="{9D8B030D-6E8A-4147-A177-3AD203B41FA5}">
                      <a16:colId xmlns:a16="http://schemas.microsoft.com/office/drawing/2014/main" val="20004"/>
                    </a:ext>
                  </a:extLst>
                </a:gridCol>
                <a:gridCol w="542003">
                  <a:extLst>
                    <a:ext uri="{9D8B030D-6E8A-4147-A177-3AD203B41FA5}">
                      <a16:colId xmlns:a16="http://schemas.microsoft.com/office/drawing/2014/main" val="20005"/>
                    </a:ext>
                  </a:extLst>
                </a:gridCol>
                <a:gridCol w="542003">
                  <a:extLst>
                    <a:ext uri="{9D8B030D-6E8A-4147-A177-3AD203B41FA5}">
                      <a16:colId xmlns:a16="http://schemas.microsoft.com/office/drawing/2014/main" val="20006"/>
                    </a:ext>
                  </a:extLst>
                </a:gridCol>
                <a:gridCol w="542003">
                  <a:extLst>
                    <a:ext uri="{9D8B030D-6E8A-4147-A177-3AD203B41FA5}">
                      <a16:colId xmlns:a16="http://schemas.microsoft.com/office/drawing/2014/main" val="20007"/>
                    </a:ext>
                  </a:extLst>
                </a:gridCol>
                <a:gridCol w="464574">
                  <a:extLst>
                    <a:ext uri="{9D8B030D-6E8A-4147-A177-3AD203B41FA5}">
                      <a16:colId xmlns:a16="http://schemas.microsoft.com/office/drawing/2014/main" val="20008"/>
                    </a:ext>
                  </a:extLst>
                </a:gridCol>
              </a:tblGrid>
              <a:tr h="439099">
                <a:tc>
                  <a:txBody>
                    <a:bodyPr/>
                    <a:lstStyle/>
                    <a:p>
                      <a:pPr marL="0" marR="0" lvl="0" indent="0" algn="ctr" defTabSz="914400" rtl="0" eaLnBrk="1" fontAlgn="base" latinLnBrk="0" hangingPunct="1">
                        <a:lnSpc>
                          <a:spcPct val="75000"/>
                        </a:lnSpc>
                        <a:spcBef>
                          <a:spcPct val="0"/>
                        </a:spcBef>
                        <a:spcAft>
                          <a:spcPct val="0"/>
                        </a:spcAft>
                        <a:buClrTx/>
                        <a:buSzTx/>
                        <a:buFontTx/>
                        <a:buNone/>
                        <a:tabLst/>
                      </a:pPr>
                      <a:r>
                        <a:rPr kumimoji="0" lang="zh-CN" altLang="en-US" sz="800" u="none" strike="noStrike" cap="none" normalizeH="0" baseline="0" dirty="0">
                          <a:ln>
                            <a:noFill/>
                          </a:ln>
                          <a:solidFill>
                            <a:schemeClr val="bg1"/>
                          </a:solidFill>
                          <a:effectLst/>
                          <a:latin typeface="+mn-lt"/>
                          <a:ea typeface="PMingLiU" panose="02020500000000000000" pitchFamily="18" charset="-120"/>
                        </a:rPr>
                        <a:t>累積回報</a:t>
                      </a:r>
                      <a:endParaRPr kumimoji="0" lang="en-US" altLang="zh-CN" sz="800" u="none" strike="noStrike" cap="none" normalizeH="0" baseline="0" dirty="0">
                        <a:ln>
                          <a:noFill/>
                        </a:ln>
                        <a:solidFill>
                          <a:schemeClr val="bg1"/>
                        </a:solidFill>
                        <a:effectLst/>
                        <a:latin typeface="+mn-lt"/>
                        <a:ea typeface="PMingLiU" panose="02020500000000000000" pitchFamily="18" charset="-120"/>
                      </a:endParaRPr>
                    </a:p>
                    <a:p>
                      <a:pPr marL="0" marR="0" lvl="0" indent="0" algn="l" defTabSz="914400" rtl="0" eaLnBrk="1" fontAlgn="base" latinLnBrk="0" hangingPunct="1">
                        <a:lnSpc>
                          <a:spcPct val="75000"/>
                        </a:lnSpc>
                        <a:spcBef>
                          <a:spcPct val="0"/>
                        </a:spcBef>
                        <a:spcAft>
                          <a:spcPct val="0"/>
                        </a:spcAft>
                        <a:buClrTx/>
                        <a:buSzTx/>
                        <a:buFontTx/>
                        <a:buNone/>
                        <a:tabLst/>
                      </a:pPr>
                      <a:endParaRPr kumimoji="0" lang="en-US" altLang="zh-CN" sz="800" u="none" strike="noStrike" cap="none" normalizeH="0" baseline="0" dirty="0">
                        <a:ln>
                          <a:noFill/>
                        </a:ln>
                        <a:solidFill>
                          <a:schemeClr val="bg1"/>
                        </a:solidFill>
                        <a:effectLst/>
                        <a:latin typeface="+mn-lt"/>
                        <a:ea typeface="PMingLiU" panose="02020500000000000000" pitchFamily="18" charset="-120"/>
                      </a:endParaRPr>
                    </a:p>
                    <a:p>
                      <a:pPr marL="0" marR="0" lvl="0" indent="0" algn="l" defTabSz="914400" rtl="0" eaLnBrk="1" fontAlgn="base" latinLnBrk="0" hangingPunct="1">
                        <a:lnSpc>
                          <a:spcPct val="75000"/>
                        </a:lnSpc>
                        <a:spcBef>
                          <a:spcPct val="0"/>
                        </a:spcBef>
                        <a:spcAft>
                          <a:spcPct val="0"/>
                        </a:spcAft>
                        <a:buClrTx/>
                        <a:buSzTx/>
                        <a:buFontTx/>
                        <a:buNone/>
                        <a:tabLst/>
                      </a:pPr>
                      <a:r>
                        <a:rPr kumimoji="0" lang="zh-CN" altLang="en-US" sz="800" u="none" strike="noStrike" cap="none" normalizeH="0" baseline="0" dirty="0">
                          <a:ln>
                            <a:noFill/>
                          </a:ln>
                          <a:solidFill>
                            <a:schemeClr val="bg1"/>
                          </a:solidFill>
                          <a:effectLst/>
                          <a:latin typeface="+mn-lt"/>
                          <a:ea typeface="PMingLiU" panose="02020500000000000000" pitchFamily="18" charset="-120"/>
                        </a:rPr>
                        <a:t>（</a:t>
                      </a:r>
                      <a:r>
                        <a:rPr kumimoji="0" lang="zh-TW" altLang="zh-TW" sz="800" u="none" strike="noStrike" cap="none" normalizeH="0" baseline="0" dirty="0">
                          <a:ln>
                            <a:noFill/>
                          </a:ln>
                          <a:solidFill>
                            <a:schemeClr val="bg1"/>
                          </a:solidFill>
                          <a:effectLst/>
                          <a:latin typeface="+mn-lt"/>
                          <a:ea typeface="PMingLiU" panose="02020500000000000000" pitchFamily="18" charset="-120"/>
                        </a:rPr>
                        <a:t>附註</a:t>
                      </a:r>
                      <a:r>
                        <a:rPr kumimoji="0" lang="en-US" altLang="zh-TW" sz="800" u="none" strike="noStrike" cap="none" normalizeH="0" baseline="0" dirty="0">
                          <a:ln>
                            <a:noFill/>
                          </a:ln>
                          <a:solidFill>
                            <a:schemeClr val="bg1"/>
                          </a:solidFill>
                          <a:effectLst/>
                          <a:latin typeface="+mn-lt"/>
                          <a:ea typeface="PMingLiU" panose="02020500000000000000" pitchFamily="18" charset="-120"/>
                        </a:rPr>
                        <a:t>1</a:t>
                      </a:r>
                      <a:r>
                        <a:rPr kumimoji="0" lang="zh-CN" altLang="en-US" sz="800" u="none" strike="noStrike" cap="none" normalizeH="0" baseline="0" dirty="0">
                          <a:ln>
                            <a:noFill/>
                          </a:ln>
                          <a:solidFill>
                            <a:schemeClr val="bg1"/>
                          </a:solidFill>
                          <a:effectLst/>
                          <a:latin typeface="+mn-lt"/>
                          <a:ea typeface="PMingLiU" panose="02020500000000000000" pitchFamily="18" charset="-120"/>
                        </a:rPr>
                        <a:t>及</a:t>
                      </a:r>
                      <a:r>
                        <a:rPr kumimoji="0" lang="zh-TW" altLang="zh-TW" sz="800" u="none" strike="noStrike" cap="none" normalizeH="0" baseline="0" dirty="0">
                          <a:ln>
                            <a:noFill/>
                          </a:ln>
                          <a:solidFill>
                            <a:schemeClr val="bg1"/>
                          </a:solidFill>
                          <a:effectLst/>
                          <a:latin typeface="+mn-lt"/>
                          <a:ea typeface="PMingLiU" panose="02020500000000000000" pitchFamily="18" charset="-120"/>
                        </a:rPr>
                        <a:t>附註</a:t>
                      </a:r>
                      <a:r>
                        <a:rPr kumimoji="0" lang="en-US" altLang="zh-TW" sz="800" u="none" strike="noStrike" cap="none" normalizeH="0" baseline="0" dirty="0">
                          <a:ln>
                            <a:noFill/>
                          </a:ln>
                          <a:solidFill>
                            <a:schemeClr val="bg1"/>
                          </a:solidFill>
                          <a:effectLst/>
                          <a:latin typeface="+mn-lt"/>
                          <a:ea typeface="PMingLiU" panose="02020500000000000000" pitchFamily="18" charset="-120"/>
                        </a:rPr>
                        <a:t>2</a:t>
                      </a:r>
                      <a:r>
                        <a:rPr kumimoji="0" lang="zh-CN" altLang="en-US" sz="800" u="none" strike="noStrike" cap="none" normalizeH="0" baseline="0" dirty="0">
                          <a:ln>
                            <a:noFill/>
                          </a:ln>
                          <a:solidFill>
                            <a:schemeClr val="bg1"/>
                          </a:solidFill>
                          <a:effectLst/>
                          <a:latin typeface="+mn-lt"/>
                          <a:ea typeface="PMingLiU" panose="02020500000000000000" pitchFamily="18" charset="-120"/>
                        </a:rPr>
                        <a:t>）</a:t>
                      </a:r>
                      <a:r>
                        <a:rPr kumimoji="0" lang="zh-TW" altLang="zh-CN" sz="800" u="none" strike="noStrike" cap="none" normalizeH="0" baseline="0" dirty="0">
                          <a:ln>
                            <a:noFill/>
                          </a:ln>
                          <a:solidFill>
                            <a:schemeClr val="bg1"/>
                          </a:solidFill>
                          <a:effectLst/>
                          <a:latin typeface="+mn-lt"/>
                          <a:ea typeface="PMingLiU" panose="02020500000000000000" pitchFamily="18" charset="-120"/>
                        </a:rPr>
                        <a:t> </a:t>
                      </a:r>
                      <a:endParaRPr kumimoji="0" lang="zh-CN" altLang="en-US" sz="800" b="1" i="0" u="none" strike="noStrike" cap="none" normalizeH="0" baseline="0" dirty="0">
                        <a:ln>
                          <a:noFill/>
                        </a:ln>
                        <a:solidFill>
                          <a:schemeClr val="bg1"/>
                        </a:solidFill>
                        <a:effectLst/>
                        <a:latin typeface="+mn-lt"/>
                        <a:ea typeface="PMingLiU" panose="02020500000000000000" pitchFamily="18" charset="-120"/>
                      </a:endParaRPr>
                    </a:p>
                  </a:txBody>
                  <a:tcPr marT="54356" marB="54356" horzOverflow="overflow">
                    <a:solidFill>
                      <a:schemeClr val="tx2">
                        <a:lumMod val="60000"/>
                        <a:lumOff val="40000"/>
                      </a:schemeClr>
                    </a:solidFill>
                  </a:tcPr>
                </a:tc>
                <a:tc>
                  <a:txBody>
                    <a:bodyPr/>
                    <a:lstStyle/>
                    <a:p>
                      <a:pPr marL="0" marR="0" lvl="0" indent="0" algn="ctr" defTabSz="914400" rtl="0" eaLnBrk="1" fontAlgn="base" latinLnBrk="0" hangingPunct="1">
                        <a:lnSpc>
                          <a:spcPct val="75000"/>
                        </a:lnSpc>
                        <a:spcBef>
                          <a:spcPct val="0"/>
                        </a:spcBef>
                        <a:spcAft>
                          <a:spcPct val="0"/>
                        </a:spcAft>
                        <a:buClrTx/>
                        <a:buSzTx/>
                        <a:buFontTx/>
                        <a:buNone/>
                        <a:tabLst/>
                      </a:pPr>
                      <a:r>
                        <a:rPr kumimoji="0" lang="en-US" altLang="zh-TW" sz="800" u="none" strike="noStrike" cap="none" normalizeH="0" baseline="0" dirty="0">
                          <a:ln>
                            <a:noFill/>
                          </a:ln>
                          <a:solidFill>
                            <a:schemeClr val="bg1"/>
                          </a:solidFill>
                          <a:effectLst/>
                          <a:latin typeface="+mn-lt"/>
                          <a:ea typeface="PMingLiU" panose="02020500000000000000" pitchFamily="18" charset="-120"/>
                        </a:rPr>
                        <a:t>1</a:t>
                      </a:r>
                      <a:r>
                        <a:rPr kumimoji="0" lang="zh-CN" altLang="en-US" sz="800" u="none" strike="noStrike" cap="none" normalizeH="0" baseline="0" dirty="0">
                          <a:ln>
                            <a:noFill/>
                          </a:ln>
                          <a:solidFill>
                            <a:schemeClr val="bg1"/>
                          </a:solidFill>
                          <a:effectLst/>
                          <a:latin typeface="+mn-lt"/>
                          <a:ea typeface="PMingLiU" panose="02020500000000000000" pitchFamily="18" charset="-120"/>
                        </a:rPr>
                        <a:t>個月</a:t>
                      </a:r>
                      <a:endParaRPr kumimoji="0" lang="zh-TW" altLang="en-US" sz="800" b="1" i="0" u="none" strike="noStrike" cap="none" normalizeH="0" baseline="0" dirty="0">
                        <a:ln>
                          <a:noFill/>
                        </a:ln>
                        <a:solidFill>
                          <a:schemeClr val="bg1"/>
                        </a:solidFill>
                        <a:effectLst/>
                        <a:latin typeface="+mn-lt"/>
                        <a:ea typeface="PMingLiU" panose="02020500000000000000" pitchFamily="18" charset="-120"/>
                      </a:endParaRPr>
                    </a:p>
                  </a:txBody>
                  <a:tcPr marT="54356" marB="54356" anchor="ctr" horzOverflow="overflow">
                    <a:solidFill>
                      <a:schemeClr val="tx2">
                        <a:lumMod val="60000"/>
                        <a:lumOff val="40000"/>
                      </a:schemeClr>
                    </a:solidFill>
                  </a:tcPr>
                </a:tc>
                <a:tc>
                  <a:txBody>
                    <a:bodyPr/>
                    <a:lstStyle/>
                    <a:p>
                      <a:pPr marL="0" marR="0" lvl="0" indent="0" algn="ctr" defTabSz="914400" rtl="0" eaLnBrk="1" fontAlgn="base" latinLnBrk="0" hangingPunct="1">
                        <a:lnSpc>
                          <a:spcPct val="75000"/>
                        </a:lnSpc>
                        <a:spcBef>
                          <a:spcPct val="0"/>
                        </a:spcBef>
                        <a:spcAft>
                          <a:spcPct val="0"/>
                        </a:spcAft>
                        <a:buClrTx/>
                        <a:buSzTx/>
                        <a:buFontTx/>
                        <a:buNone/>
                        <a:tabLst/>
                      </a:pPr>
                      <a:r>
                        <a:rPr kumimoji="0" lang="en-US" altLang="zh-TW" sz="800" u="none" strike="noStrike" cap="none" normalizeH="0" baseline="0" dirty="0">
                          <a:ln>
                            <a:noFill/>
                          </a:ln>
                          <a:solidFill>
                            <a:schemeClr val="bg1"/>
                          </a:solidFill>
                          <a:effectLst/>
                          <a:latin typeface="+mn-lt"/>
                          <a:ea typeface="PMingLiU" panose="02020500000000000000" pitchFamily="18" charset="-120"/>
                        </a:rPr>
                        <a:t>3</a:t>
                      </a:r>
                      <a:r>
                        <a:rPr kumimoji="0" lang="zh-CN" altLang="en-US" sz="800" u="none" strike="noStrike" cap="none" normalizeH="0" baseline="0" dirty="0">
                          <a:ln>
                            <a:noFill/>
                          </a:ln>
                          <a:solidFill>
                            <a:schemeClr val="bg1"/>
                          </a:solidFill>
                          <a:effectLst/>
                          <a:latin typeface="+mn-lt"/>
                          <a:ea typeface="PMingLiU" panose="02020500000000000000" pitchFamily="18" charset="-120"/>
                        </a:rPr>
                        <a:t>個月</a:t>
                      </a:r>
                      <a:endParaRPr kumimoji="0" lang="zh-TW" altLang="en-US" sz="800" b="1" i="0" u="none" strike="noStrike" cap="none" normalizeH="0" baseline="0" dirty="0">
                        <a:ln>
                          <a:noFill/>
                        </a:ln>
                        <a:solidFill>
                          <a:schemeClr val="bg1"/>
                        </a:solidFill>
                        <a:effectLst/>
                        <a:latin typeface="+mn-lt"/>
                        <a:ea typeface="PMingLiU" panose="02020500000000000000" pitchFamily="18" charset="-120"/>
                      </a:endParaRPr>
                    </a:p>
                  </a:txBody>
                  <a:tcPr marT="54356" marB="54356" anchor="ctr" horzOverflow="overflow">
                    <a:solidFill>
                      <a:schemeClr val="tx2">
                        <a:lumMod val="60000"/>
                        <a:lumOff val="40000"/>
                      </a:schemeClr>
                    </a:solidFill>
                  </a:tcPr>
                </a:tc>
                <a:tc>
                  <a:txBody>
                    <a:bodyPr/>
                    <a:lstStyle/>
                    <a:p>
                      <a:pPr marL="0" marR="0" lvl="0" indent="0" algn="ctr" defTabSz="914400" rtl="0" eaLnBrk="1" fontAlgn="base" latinLnBrk="0" hangingPunct="1">
                        <a:lnSpc>
                          <a:spcPct val="75000"/>
                        </a:lnSpc>
                        <a:spcBef>
                          <a:spcPct val="0"/>
                        </a:spcBef>
                        <a:spcAft>
                          <a:spcPct val="0"/>
                        </a:spcAft>
                        <a:buClrTx/>
                        <a:buSzTx/>
                        <a:buFontTx/>
                        <a:buNone/>
                        <a:tabLst/>
                      </a:pPr>
                      <a:r>
                        <a:rPr kumimoji="0" lang="en-US" altLang="zh-CN" sz="800" u="none" strike="noStrike" cap="none" normalizeH="0" baseline="0" dirty="0">
                          <a:ln>
                            <a:noFill/>
                          </a:ln>
                          <a:solidFill>
                            <a:schemeClr val="bg1"/>
                          </a:solidFill>
                          <a:effectLst/>
                          <a:latin typeface="+mn-lt"/>
                          <a:ea typeface="PMingLiU" panose="02020500000000000000" pitchFamily="18" charset="-120"/>
                        </a:rPr>
                        <a:t>6</a:t>
                      </a:r>
                      <a:r>
                        <a:rPr kumimoji="0" lang="zh-CN" altLang="en-US" sz="800" u="none" strike="noStrike" cap="none" normalizeH="0" baseline="0" dirty="0">
                          <a:ln>
                            <a:noFill/>
                          </a:ln>
                          <a:solidFill>
                            <a:schemeClr val="bg1"/>
                          </a:solidFill>
                          <a:effectLst/>
                          <a:latin typeface="+mn-lt"/>
                          <a:ea typeface="PMingLiU" panose="02020500000000000000" pitchFamily="18" charset="-120"/>
                        </a:rPr>
                        <a:t>個月</a:t>
                      </a:r>
                      <a:endParaRPr kumimoji="0" lang="zh-TW" altLang="en-US" sz="800" b="1" i="0" u="none" strike="noStrike" cap="none" normalizeH="0" baseline="0" dirty="0">
                        <a:ln>
                          <a:noFill/>
                        </a:ln>
                        <a:solidFill>
                          <a:schemeClr val="bg1"/>
                        </a:solidFill>
                        <a:effectLst/>
                        <a:latin typeface="+mn-lt"/>
                        <a:ea typeface="PMingLiU" panose="02020500000000000000" pitchFamily="18" charset="-120"/>
                      </a:endParaRPr>
                    </a:p>
                  </a:txBody>
                  <a:tcPr marT="54356" marB="54356" anchor="ctr" horzOverflow="overflow">
                    <a:solidFill>
                      <a:schemeClr val="tx2">
                        <a:lumMod val="60000"/>
                        <a:lumOff val="40000"/>
                      </a:schemeClr>
                    </a:solidFill>
                  </a:tcPr>
                </a:tc>
                <a:tc>
                  <a:txBody>
                    <a:bodyPr/>
                    <a:lstStyle/>
                    <a:p>
                      <a:pPr marL="0" marR="0" lvl="0" indent="0" algn="ctr" defTabSz="914400" rtl="0" eaLnBrk="1" fontAlgn="base" latinLnBrk="0" hangingPunct="1">
                        <a:lnSpc>
                          <a:spcPct val="75000"/>
                        </a:lnSpc>
                        <a:spcBef>
                          <a:spcPct val="0"/>
                        </a:spcBef>
                        <a:spcAft>
                          <a:spcPct val="0"/>
                        </a:spcAft>
                        <a:buClrTx/>
                        <a:buSzTx/>
                        <a:buFontTx/>
                        <a:buNone/>
                        <a:tabLst/>
                      </a:pPr>
                      <a:r>
                        <a:rPr kumimoji="0" lang="en-US" altLang="zh-CN" sz="800" u="none" strike="noStrike" cap="none" normalizeH="0" baseline="0" dirty="0">
                          <a:ln>
                            <a:noFill/>
                          </a:ln>
                          <a:solidFill>
                            <a:schemeClr val="bg1"/>
                          </a:solidFill>
                          <a:effectLst/>
                          <a:latin typeface="+mn-lt"/>
                          <a:ea typeface="PMingLiU" panose="02020500000000000000" pitchFamily="18" charset="-120"/>
                        </a:rPr>
                        <a:t>1</a:t>
                      </a:r>
                      <a:r>
                        <a:rPr kumimoji="0" lang="zh-CN" altLang="en-US" sz="800" u="none" strike="noStrike" cap="none" normalizeH="0" baseline="0" dirty="0">
                          <a:ln>
                            <a:noFill/>
                          </a:ln>
                          <a:solidFill>
                            <a:schemeClr val="bg1"/>
                          </a:solidFill>
                          <a:effectLst/>
                          <a:latin typeface="+mn-lt"/>
                          <a:ea typeface="PMingLiU" panose="02020500000000000000" pitchFamily="18" charset="-120"/>
                        </a:rPr>
                        <a:t>年</a:t>
                      </a:r>
                      <a:endParaRPr kumimoji="0" lang="zh-TW" altLang="en-US" sz="800" b="1" i="0" u="none" strike="noStrike" cap="none" normalizeH="0" baseline="0" dirty="0">
                        <a:ln>
                          <a:noFill/>
                        </a:ln>
                        <a:solidFill>
                          <a:schemeClr val="bg1"/>
                        </a:solidFill>
                        <a:effectLst/>
                        <a:latin typeface="+mn-lt"/>
                        <a:ea typeface="PMingLiU" panose="02020500000000000000" pitchFamily="18" charset="-120"/>
                      </a:endParaRPr>
                    </a:p>
                  </a:txBody>
                  <a:tcPr marT="54356" marB="54356" anchor="ctr" horzOverflow="overflow">
                    <a:solidFill>
                      <a:schemeClr val="tx2">
                        <a:lumMod val="60000"/>
                        <a:lumOff val="40000"/>
                      </a:schemeClr>
                    </a:solidFill>
                  </a:tcPr>
                </a:tc>
                <a:tc>
                  <a:txBody>
                    <a:bodyPr/>
                    <a:lstStyle/>
                    <a:p>
                      <a:pPr marL="0" marR="0" lvl="0" indent="0" algn="ctr" defTabSz="914400" rtl="0" eaLnBrk="1" fontAlgn="base" latinLnBrk="0" hangingPunct="1">
                        <a:lnSpc>
                          <a:spcPct val="75000"/>
                        </a:lnSpc>
                        <a:spcBef>
                          <a:spcPct val="0"/>
                        </a:spcBef>
                        <a:spcAft>
                          <a:spcPct val="0"/>
                        </a:spcAft>
                        <a:buClrTx/>
                        <a:buSzTx/>
                        <a:buFontTx/>
                        <a:buNone/>
                        <a:tabLst/>
                      </a:pPr>
                      <a:r>
                        <a:rPr kumimoji="0" lang="en-US" altLang="zh-CN" sz="800" u="none" strike="noStrike" cap="none" normalizeH="0" baseline="0" dirty="0">
                          <a:ln>
                            <a:noFill/>
                          </a:ln>
                          <a:solidFill>
                            <a:schemeClr val="bg1"/>
                          </a:solidFill>
                          <a:effectLst/>
                          <a:latin typeface="+mn-lt"/>
                          <a:ea typeface="PMingLiU" panose="02020500000000000000" pitchFamily="18" charset="-120"/>
                        </a:rPr>
                        <a:t>3</a:t>
                      </a:r>
                      <a:r>
                        <a:rPr kumimoji="0" lang="zh-CN" altLang="en-US" sz="800" u="none" strike="noStrike" cap="none" normalizeH="0" baseline="0" dirty="0">
                          <a:ln>
                            <a:noFill/>
                          </a:ln>
                          <a:solidFill>
                            <a:schemeClr val="bg1"/>
                          </a:solidFill>
                          <a:effectLst/>
                          <a:latin typeface="+mn-lt"/>
                          <a:ea typeface="PMingLiU" panose="02020500000000000000" pitchFamily="18" charset="-120"/>
                        </a:rPr>
                        <a:t>年</a:t>
                      </a:r>
                      <a:endParaRPr kumimoji="0" lang="zh-TW" altLang="en-US" sz="800" b="1" i="0" u="none" strike="noStrike" cap="none" normalizeH="0" baseline="0" dirty="0">
                        <a:ln>
                          <a:noFill/>
                        </a:ln>
                        <a:solidFill>
                          <a:schemeClr val="bg1"/>
                        </a:solidFill>
                        <a:effectLst/>
                        <a:latin typeface="+mn-lt"/>
                        <a:ea typeface="PMingLiU" panose="02020500000000000000" pitchFamily="18" charset="-120"/>
                      </a:endParaRPr>
                    </a:p>
                  </a:txBody>
                  <a:tcPr marT="54356" marB="54356" anchor="ctr" horzOverflow="overflow">
                    <a:solidFill>
                      <a:schemeClr val="tx2">
                        <a:lumMod val="60000"/>
                        <a:lumOff val="40000"/>
                      </a:schemeClr>
                    </a:solidFill>
                  </a:tcPr>
                </a:tc>
                <a:tc>
                  <a:txBody>
                    <a:bodyPr/>
                    <a:lstStyle/>
                    <a:p>
                      <a:pPr marL="0" marR="0" lvl="0" indent="0" algn="ctr" defTabSz="914400" rtl="0" eaLnBrk="1" fontAlgn="base" latinLnBrk="0" hangingPunct="1">
                        <a:lnSpc>
                          <a:spcPct val="75000"/>
                        </a:lnSpc>
                        <a:spcBef>
                          <a:spcPct val="0"/>
                        </a:spcBef>
                        <a:spcAft>
                          <a:spcPct val="0"/>
                        </a:spcAft>
                        <a:buClrTx/>
                        <a:buSzTx/>
                        <a:buFontTx/>
                        <a:buNone/>
                        <a:tabLst/>
                      </a:pPr>
                      <a:r>
                        <a:rPr kumimoji="0" lang="en-US" altLang="zh-CN" sz="800" u="none" strike="noStrike" cap="none" normalizeH="0" baseline="0" dirty="0">
                          <a:ln>
                            <a:noFill/>
                          </a:ln>
                          <a:solidFill>
                            <a:schemeClr val="bg1"/>
                          </a:solidFill>
                          <a:effectLst/>
                          <a:latin typeface="+mn-lt"/>
                          <a:ea typeface="PMingLiU" panose="02020500000000000000" pitchFamily="18" charset="-120"/>
                        </a:rPr>
                        <a:t>   5</a:t>
                      </a:r>
                      <a:r>
                        <a:rPr kumimoji="0" lang="zh-CN" altLang="en-US" sz="800" u="none" strike="noStrike" cap="none" normalizeH="0" baseline="0" dirty="0">
                          <a:ln>
                            <a:noFill/>
                          </a:ln>
                          <a:solidFill>
                            <a:schemeClr val="bg1"/>
                          </a:solidFill>
                          <a:effectLst/>
                          <a:latin typeface="+mn-lt"/>
                          <a:ea typeface="PMingLiU" panose="02020500000000000000" pitchFamily="18" charset="-120"/>
                        </a:rPr>
                        <a:t>年</a:t>
                      </a:r>
                      <a:endParaRPr kumimoji="0" lang="zh-TW" altLang="en-US" sz="800" b="1" i="0" u="none" strike="noStrike" cap="none" normalizeH="0" baseline="0" dirty="0">
                        <a:ln>
                          <a:noFill/>
                        </a:ln>
                        <a:solidFill>
                          <a:schemeClr val="bg1"/>
                        </a:solidFill>
                        <a:effectLst/>
                        <a:latin typeface="+mn-lt"/>
                        <a:ea typeface="PMingLiU" panose="02020500000000000000" pitchFamily="18" charset="-120"/>
                      </a:endParaRPr>
                    </a:p>
                  </a:txBody>
                  <a:tcPr marT="54356" marB="54356" anchor="ctr" horzOverflow="overflow">
                    <a:solidFill>
                      <a:schemeClr val="tx2">
                        <a:lumMod val="60000"/>
                        <a:lumOff val="40000"/>
                      </a:schemeClr>
                    </a:solidFill>
                  </a:tcPr>
                </a:tc>
                <a:tc>
                  <a:txBody>
                    <a:bodyPr/>
                    <a:lstStyle/>
                    <a:p>
                      <a:pPr marL="0" marR="0" lvl="0" indent="0" algn="ctr" defTabSz="914400" rtl="0" eaLnBrk="1" fontAlgn="base" latinLnBrk="0" hangingPunct="1">
                        <a:lnSpc>
                          <a:spcPct val="75000"/>
                        </a:lnSpc>
                        <a:spcBef>
                          <a:spcPct val="0"/>
                        </a:spcBef>
                        <a:spcAft>
                          <a:spcPct val="0"/>
                        </a:spcAft>
                        <a:buClrTx/>
                        <a:buSzTx/>
                        <a:buFontTx/>
                        <a:buNone/>
                        <a:tabLst/>
                      </a:pPr>
                      <a:r>
                        <a:rPr kumimoji="0" lang="zh-CN" altLang="en-US" sz="800" u="none" strike="noStrike" cap="none" normalizeH="0" baseline="0" dirty="0">
                          <a:ln>
                            <a:noFill/>
                          </a:ln>
                          <a:solidFill>
                            <a:schemeClr val="bg1"/>
                          </a:solidFill>
                          <a:effectLst/>
                          <a:latin typeface="+mn-lt"/>
                          <a:ea typeface="PMingLiU" panose="02020500000000000000" pitchFamily="18" charset="-120"/>
                        </a:rPr>
                        <a:t>年初</a:t>
                      </a:r>
                      <a:endParaRPr kumimoji="0" lang="en-US" altLang="zh-CN" sz="800" u="none" strike="noStrike" cap="none" normalizeH="0" baseline="0" dirty="0">
                        <a:ln>
                          <a:noFill/>
                        </a:ln>
                        <a:solidFill>
                          <a:schemeClr val="bg1"/>
                        </a:solidFill>
                        <a:effectLst/>
                        <a:latin typeface="+mn-lt"/>
                        <a:ea typeface="PMingLiU" panose="02020500000000000000" pitchFamily="18" charset="-120"/>
                      </a:endParaRPr>
                    </a:p>
                    <a:p>
                      <a:pPr marL="0" marR="0" lvl="0" indent="0" algn="ctr" defTabSz="914400" rtl="0" eaLnBrk="1" fontAlgn="base" latinLnBrk="0" hangingPunct="1">
                        <a:lnSpc>
                          <a:spcPct val="75000"/>
                        </a:lnSpc>
                        <a:spcBef>
                          <a:spcPct val="0"/>
                        </a:spcBef>
                        <a:spcAft>
                          <a:spcPct val="0"/>
                        </a:spcAft>
                        <a:buClrTx/>
                        <a:buSzTx/>
                        <a:buFontTx/>
                        <a:buNone/>
                        <a:tabLst/>
                      </a:pPr>
                      <a:r>
                        <a:rPr kumimoji="0" lang="zh-CN" altLang="en-US" sz="800" u="none" strike="noStrike" cap="none" normalizeH="0" baseline="0" dirty="0">
                          <a:ln>
                            <a:noFill/>
                          </a:ln>
                          <a:solidFill>
                            <a:schemeClr val="bg1"/>
                          </a:solidFill>
                          <a:effectLst/>
                          <a:latin typeface="+mn-lt"/>
                          <a:ea typeface="PMingLiU" panose="02020500000000000000" pitchFamily="18" charset="-120"/>
                        </a:rPr>
                        <a:t>至今</a:t>
                      </a:r>
                      <a:endParaRPr kumimoji="0" lang="zh-CN" altLang="en-US" sz="800" b="1" i="0" u="none" strike="noStrike" cap="none" normalizeH="0" baseline="0" dirty="0">
                        <a:ln>
                          <a:noFill/>
                        </a:ln>
                        <a:solidFill>
                          <a:schemeClr val="bg1"/>
                        </a:solidFill>
                        <a:effectLst/>
                        <a:latin typeface="+mn-lt"/>
                        <a:ea typeface="PMingLiU" panose="02020500000000000000" pitchFamily="18" charset="-120"/>
                      </a:endParaRPr>
                    </a:p>
                  </a:txBody>
                  <a:tcPr marT="54356" marB="54356" anchor="ctr" horzOverflow="overflow">
                    <a:solidFill>
                      <a:schemeClr val="tx2">
                        <a:lumMod val="60000"/>
                        <a:lumOff val="40000"/>
                      </a:schemeClr>
                    </a:solidFill>
                  </a:tcPr>
                </a:tc>
                <a:tc>
                  <a:txBody>
                    <a:bodyPr/>
                    <a:lstStyle/>
                    <a:p>
                      <a:pPr marL="0" marR="0" lvl="0" indent="0" algn="ctr" defTabSz="914400" rtl="0" eaLnBrk="1" fontAlgn="base" latinLnBrk="0" hangingPunct="1">
                        <a:lnSpc>
                          <a:spcPct val="75000"/>
                        </a:lnSpc>
                        <a:spcBef>
                          <a:spcPct val="0"/>
                        </a:spcBef>
                        <a:spcAft>
                          <a:spcPct val="0"/>
                        </a:spcAft>
                        <a:buClrTx/>
                        <a:buSzTx/>
                        <a:buFontTx/>
                        <a:buNone/>
                        <a:tabLst/>
                      </a:pPr>
                      <a:r>
                        <a:rPr kumimoji="0" lang="zh-CN" altLang="en-US" sz="800" u="none" strike="noStrike" cap="none" normalizeH="0" baseline="0" dirty="0">
                          <a:ln>
                            <a:noFill/>
                          </a:ln>
                          <a:solidFill>
                            <a:schemeClr val="bg1"/>
                          </a:solidFill>
                          <a:effectLst/>
                          <a:latin typeface="+mn-lt"/>
                          <a:ea typeface="PMingLiU" panose="02020500000000000000" pitchFamily="18" charset="-120"/>
                        </a:rPr>
                        <a:t>成立至今</a:t>
                      </a:r>
                      <a:endParaRPr kumimoji="0" lang="zh-CN" altLang="en-US" sz="800" b="1" i="0" u="none" strike="noStrike" cap="none" normalizeH="0" baseline="0" dirty="0">
                        <a:ln>
                          <a:noFill/>
                        </a:ln>
                        <a:solidFill>
                          <a:schemeClr val="bg1"/>
                        </a:solidFill>
                        <a:effectLst/>
                        <a:latin typeface="+mn-lt"/>
                        <a:ea typeface="PMingLiU" panose="02020500000000000000" pitchFamily="18" charset="-120"/>
                      </a:endParaRPr>
                    </a:p>
                  </a:txBody>
                  <a:tcPr marT="54356" marB="54356" anchor="ctr" horzOverflow="overflow">
                    <a:solidFill>
                      <a:schemeClr val="tx2">
                        <a:lumMod val="60000"/>
                        <a:lumOff val="40000"/>
                      </a:schemeClr>
                    </a:solidFill>
                  </a:tcPr>
                </a:tc>
                <a:extLst>
                  <a:ext uri="{0D108BD9-81ED-4DB2-BD59-A6C34878D82A}">
                    <a16:rowId xmlns:a16="http://schemas.microsoft.com/office/drawing/2014/main" val="10000"/>
                  </a:ext>
                </a:extLst>
              </a:tr>
              <a:tr h="184932">
                <a:tc>
                  <a:txBody>
                    <a:bodyPr/>
                    <a:lstStyle/>
                    <a:p>
                      <a:pPr marL="0" marR="0" lvl="0" indent="0" algn="ctr" defTabSz="914400" rtl="0" eaLnBrk="1" fontAlgn="base" latinLnBrk="0" hangingPunct="1">
                        <a:lnSpc>
                          <a:spcPct val="75000"/>
                        </a:lnSpc>
                        <a:spcBef>
                          <a:spcPct val="0"/>
                        </a:spcBef>
                        <a:spcAft>
                          <a:spcPct val="0"/>
                        </a:spcAft>
                        <a:buClrTx/>
                        <a:buSzTx/>
                        <a:buFontTx/>
                        <a:buNone/>
                        <a:tabLst/>
                      </a:pPr>
                      <a:r>
                        <a:rPr kumimoji="0" lang="en-US" altLang="zh-TW" sz="800" u="none" strike="noStrike" cap="none" normalizeH="0" baseline="0" dirty="0">
                          <a:ln>
                            <a:noFill/>
                          </a:ln>
                          <a:solidFill>
                            <a:schemeClr val="tx1"/>
                          </a:solidFill>
                          <a:effectLst/>
                        </a:rPr>
                        <a:t>A </a:t>
                      </a:r>
                      <a:r>
                        <a:rPr kumimoji="0" lang="zh-TW" altLang="en-US" sz="800" u="none" strike="noStrike" cap="none" normalizeH="0" baseline="0" dirty="0">
                          <a:ln>
                            <a:noFill/>
                          </a:ln>
                          <a:solidFill>
                            <a:schemeClr val="tx1"/>
                          </a:solidFill>
                          <a:effectLst/>
                        </a:rPr>
                        <a:t>類</a:t>
                      </a:r>
                      <a:endParaRPr kumimoji="0" lang="en-US" altLang="zh-TW" sz="800" b="0" i="0" u="none" strike="noStrike" cap="none" normalizeH="0" baseline="0" dirty="0">
                        <a:ln>
                          <a:noFill/>
                        </a:ln>
                        <a:solidFill>
                          <a:schemeClr val="tx1"/>
                        </a:solidFill>
                        <a:effectLst/>
                        <a:latin typeface="新細明體" pitchFamily="18" charset="-120"/>
                        <a:ea typeface="新細明體" pitchFamily="18" charset="-120"/>
                      </a:endParaRPr>
                    </a:p>
                  </a:txBody>
                  <a:tcPr marT="54356" marB="54356" anchor="ctr" horzOverflow="overflow">
                    <a:noFill/>
                  </a:tcPr>
                </a:tc>
                <a:tc>
                  <a:txBody>
                    <a:bodyPr/>
                    <a:lstStyle/>
                    <a:p>
                      <a:pPr algn="ctr" fontAlgn="b"/>
                      <a:r>
                        <a:rPr lang="en-US" sz="800" b="0" i="0" u="none" strike="noStrike" dirty="0">
                          <a:solidFill>
                            <a:srgbClr val="000000"/>
                          </a:solidFill>
                          <a:effectLst/>
                          <a:latin typeface="Calibri" panose="020F0502020204030204" pitchFamily="34" charset="0"/>
                        </a:rPr>
                        <a:t>-0.49%</a:t>
                      </a:r>
                    </a:p>
                  </a:txBody>
                  <a:tcPr marL="9525" marR="9525" marT="9525" marB="0" anchor="ctr">
                    <a:noFill/>
                  </a:tcPr>
                </a:tc>
                <a:tc>
                  <a:txBody>
                    <a:bodyPr/>
                    <a:lstStyle/>
                    <a:p>
                      <a:pPr algn="ctr" fontAlgn="b"/>
                      <a:r>
                        <a:rPr lang="en-US" sz="800" b="0" i="0" u="none" strike="noStrike" dirty="0" smtClean="0">
                          <a:solidFill>
                            <a:srgbClr val="000000"/>
                          </a:solidFill>
                          <a:effectLst/>
                          <a:latin typeface="Calibri" panose="020F0502020204030204" pitchFamily="34" charset="0"/>
                        </a:rPr>
                        <a:t>0.12</a:t>
                      </a:r>
                      <a:r>
                        <a:rPr lang="en-US" sz="800" b="0" i="0" u="none" strike="noStrike" dirty="0">
                          <a:solidFill>
                            <a:srgbClr val="000000"/>
                          </a:solidFill>
                          <a:effectLst/>
                          <a:latin typeface="Calibri" panose="020F0502020204030204" pitchFamily="34" charset="0"/>
                        </a:rPr>
                        <a:t>%</a:t>
                      </a:r>
                    </a:p>
                  </a:txBody>
                  <a:tcPr marL="9525" marR="9525" marT="9525" marB="0" anchor="ctr">
                    <a:noFill/>
                  </a:tcPr>
                </a:tc>
                <a:tc>
                  <a:txBody>
                    <a:bodyPr/>
                    <a:lstStyle/>
                    <a:p>
                      <a:pPr algn="ctr" fontAlgn="b"/>
                      <a:r>
                        <a:rPr lang="en-US" sz="800" b="0" i="0" u="none" strike="noStrike" dirty="0">
                          <a:solidFill>
                            <a:srgbClr val="000000"/>
                          </a:solidFill>
                          <a:effectLst/>
                          <a:latin typeface="Calibri" panose="020F0502020204030204" pitchFamily="34" charset="0"/>
                        </a:rPr>
                        <a:t>1.03%</a:t>
                      </a:r>
                    </a:p>
                  </a:txBody>
                  <a:tcPr marL="9525" marR="9525" marT="9525" marB="0" anchor="ctr">
                    <a:noFill/>
                  </a:tcPr>
                </a:tc>
                <a:tc>
                  <a:txBody>
                    <a:bodyPr/>
                    <a:lstStyle/>
                    <a:p>
                      <a:pPr algn="ctr" fontAlgn="b"/>
                      <a:r>
                        <a:rPr lang="en-US" sz="800" b="0" i="0" u="none" strike="noStrike" dirty="0">
                          <a:solidFill>
                            <a:srgbClr val="000000"/>
                          </a:solidFill>
                          <a:effectLst/>
                          <a:latin typeface="Calibri" panose="020F0502020204030204" pitchFamily="34" charset="0"/>
                        </a:rPr>
                        <a:t>1.89%</a:t>
                      </a:r>
                    </a:p>
                  </a:txBody>
                  <a:tcPr marL="9525" marR="9525" marT="9525" marB="0" anchor="ctr">
                    <a:noFill/>
                  </a:tcPr>
                </a:tc>
                <a:tc>
                  <a:txBody>
                    <a:bodyPr/>
                    <a:lstStyle/>
                    <a:p>
                      <a:pPr algn="ctr" fontAlgn="b"/>
                      <a:r>
                        <a:rPr lang="en-US" sz="800" b="0" i="0" u="none" strike="noStrike">
                          <a:solidFill>
                            <a:srgbClr val="000000"/>
                          </a:solidFill>
                          <a:effectLst/>
                          <a:latin typeface="Calibri" panose="020F0502020204030204" pitchFamily="34" charset="0"/>
                        </a:rPr>
                        <a:t>-1.90%</a:t>
                      </a:r>
                    </a:p>
                  </a:txBody>
                  <a:tcPr marL="9525" marR="9525" marT="9525" marB="0" anchor="ctr">
                    <a:noFill/>
                  </a:tcPr>
                </a:tc>
                <a:tc>
                  <a:txBody>
                    <a:bodyPr/>
                    <a:lstStyle/>
                    <a:p>
                      <a:pPr algn="ctr" fontAlgn="b"/>
                      <a:r>
                        <a:rPr lang="en-US" sz="800" b="0" i="0" u="none" strike="noStrike">
                          <a:solidFill>
                            <a:srgbClr val="000000"/>
                          </a:solidFill>
                          <a:effectLst/>
                          <a:latin typeface="Calibri" panose="020F0502020204030204" pitchFamily="34" charset="0"/>
                        </a:rPr>
                        <a:t>-2.18%</a:t>
                      </a:r>
                    </a:p>
                  </a:txBody>
                  <a:tcPr marL="9525" marR="9525" marT="9525" marB="0" anchor="ctr">
                    <a:noFill/>
                  </a:tcPr>
                </a:tc>
                <a:tc>
                  <a:txBody>
                    <a:bodyPr/>
                    <a:lstStyle/>
                    <a:p>
                      <a:pPr algn="ctr" fontAlgn="b"/>
                      <a:r>
                        <a:rPr lang="en-US" sz="800" b="0" i="0" u="none" strike="noStrike">
                          <a:solidFill>
                            <a:srgbClr val="000000"/>
                          </a:solidFill>
                          <a:effectLst/>
                          <a:latin typeface="Calibri" panose="020F0502020204030204" pitchFamily="34" charset="0"/>
                        </a:rPr>
                        <a:t>0.30%</a:t>
                      </a:r>
                    </a:p>
                  </a:txBody>
                  <a:tcPr marL="9525" marR="9525" marT="9525" marB="0" anchor="ctr">
                    <a:noFill/>
                  </a:tcPr>
                </a:tc>
                <a:tc>
                  <a:txBody>
                    <a:bodyPr/>
                    <a:lstStyle/>
                    <a:p>
                      <a:pPr algn="ctr" fontAlgn="b"/>
                      <a:r>
                        <a:rPr lang="en-US" sz="800" b="0" i="0" u="none" strike="noStrike">
                          <a:solidFill>
                            <a:srgbClr val="000000"/>
                          </a:solidFill>
                          <a:effectLst/>
                          <a:latin typeface="Calibri" panose="020F0502020204030204" pitchFamily="34" charset="0"/>
                        </a:rPr>
                        <a:t>18.73%</a:t>
                      </a:r>
                    </a:p>
                  </a:txBody>
                  <a:tcPr marL="9525" marR="9525" marT="9525" marB="0" anchor="ctr">
                    <a:noFill/>
                  </a:tcPr>
                </a:tc>
                <a:extLst>
                  <a:ext uri="{0D108BD9-81ED-4DB2-BD59-A6C34878D82A}">
                    <a16:rowId xmlns:a16="http://schemas.microsoft.com/office/drawing/2014/main" val="10001"/>
                  </a:ext>
                </a:extLst>
              </a:tr>
              <a:tr h="169183">
                <a:tc>
                  <a:txBody>
                    <a:bodyPr/>
                    <a:lstStyle/>
                    <a:p>
                      <a:pPr marL="0" marR="0" lvl="0" indent="0" algn="ctr" defTabSz="914400" rtl="0" eaLnBrk="1" fontAlgn="base" latinLnBrk="0" hangingPunct="1">
                        <a:lnSpc>
                          <a:spcPct val="75000"/>
                        </a:lnSpc>
                        <a:spcBef>
                          <a:spcPct val="0"/>
                        </a:spcBef>
                        <a:spcAft>
                          <a:spcPct val="0"/>
                        </a:spcAft>
                        <a:buClrTx/>
                        <a:buSzTx/>
                        <a:buFontTx/>
                        <a:buNone/>
                        <a:tabLst/>
                      </a:pPr>
                      <a:r>
                        <a:rPr kumimoji="0" lang="en-US" altLang="zh-TW" sz="800" u="none" strike="noStrike" cap="none" normalizeH="0" baseline="0" dirty="0">
                          <a:ln>
                            <a:noFill/>
                          </a:ln>
                          <a:solidFill>
                            <a:schemeClr val="tx1"/>
                          </a:solidFill>
                          <a:effectLst/>
                        </a:rPr>
                        <a:t>I </a:t>
                      </a:r>
                      <a:r>
                        <a:rPr kumimoji="0" lang="zh-TW" altLang="en-US" sz="800" u="none" strike="noStrike" cap="none" normalizeH="0" baseline="0" dirty="0">
                          <a:ln>
                            <a:noFill/>
                          </a:ln>
                          <a:solidFill>
                            <a:schemeClr val="tx1"/>
                          </a:solidFill>
                          <a:effectLst/>
                        </a:rPr>
                        <a:t>類</a:t>
                      </a:r>
                      <a:endParaRPr kumimoji="0" lang="en-US" altLang="zh-TW" sz="800" b="0" i="0" u="none" strike="noStrike" cap="none" normalizeH="0" baseline="0" dirty="0">
                        <a:ln>
                          <a:noFill/>
                        </a:ln>
                        <a:solidFill>
                          <a:schemeClr val="tx1"/>
                        </a:solidFill>
                        <a:effectLst/>
                        <a:latin typeface="新細明體" pitchFamily="18" charset="-120"/>
                        <a:ea typeface="新細明體" pitchFamily="18" charset="-120"/>
                      </a:endParaRPr>
                    </a:p>
                  </a:txBody>
                  <a:tcPr marT="54356" marB="54356" anchor="ctr" horzOverflow="overflow">
                    <a:noFill/>
                  </a:tcPr>
                </a:tc>
                <a:tc>
                  <a:txBody>
                    <a:bodyPr/>
                    <a:lstStyle/>
                    <a:p>
                      <a:pPr algn="ctr" fontAlgn="b"/>
                      <a:r>
                        <a:rPr lang="en-US" sz="800" b="0" i="0" u="none" strike="noStrike">
                          <a:solidFill>
                            <a:srgbClr val="000000"/>
                          </a:solidFill>
                          <a:effectLst/>
                          <a:latin typeface="Calibri" panose="020F0502020204030204" pitchFamily="34" charset="0"/>
                        </a:rPr>
                        <a:t>-0.43%</a:t>
                      </a:r>
                    </a:p>
                  </a:txBody>
                  <a:tcPr marL="9525" marR="9525" marT="9525" marB="0" anchor="ctr">
                    <a:noFill/>
                  </a:tcPr>
                </a:tc>
                <a:tc>
                  <a:txBody>
                    <a:bodyPr/>
                    <a:lstStyle/>
                    <a:p>
                      <a:pPr algn="ctr" fontAlgn="b"/>
                      <a:r>
                        <a:rPr lang="en-US" sz="800" b="0" i="0" u="none" strike="noStrike" dirty="0">
                          <a:solidFill>
                            <a:srgbClr val="000000"/>
                          </a:solidFill>
                          <a:effectLst/>
                          <a:latin typeface="Calibri" panose="020F0502020204030204" pitchFamily="34" charset="0"/>
                        </a:rPr>
                        <a:t>0.29%</a:t>
                      </a:r>
                    </a:p>
                  </a:txBody>
                  <a:tcPr marL="9525" marR="9525" marT="9525" marB="0" anchor="ctr">
                    <a:noFill/>
                  </a:tcPr>
                </a:tc>
                <a:tc>
                  <a:txBody>
                    <a:bodyPr/>
                    <a:lstStyle/>
                    <a:p>
                      <a:pPr algn="ctr" fontAlgn="b"/>
                      <a:r>
                        <a:rPr lang="en-US" sz="800" b="0" i="0" u="none" strike="noStrike" dirty="0">
                          <a:solidFill>
                            <a:srgbClr val="000000"/>
                          </a:solidFill>
                          <a:effectLst/>
                          <a:latin typeface="Calibri" panose="020F0502020204030204" pitchFamily="34" charset="0"/>
                        </a:rPr>
                        <a:t>1.38%</a:t>
                      </a:r>
                    </a:p>
                  </a:txBody>
                  <a:tcPr marL="9525" marR="9525" marT="9525" marB="0" anchor="ctr">
                    <a:noFill/>
                  </a:tcPr>
                </a:tc>
                <a:tc>
                  <a:txBody>
                    <a:bodyPr/>
                    <a:lstStyle/>
                    <a:p>
                      <a:pPr algn="ctr" fontAlgn="b"/>
                      <a:r>
                        <a:rPr lang="en-US" sz="800" b="0" i="0" u="none" strike="noStrike" dirty="0">
                          <a:solidFill>
                            <a:srgbClr val="000000"/>
                          </a:solidFill>
                          <a:effectLst/>
                          <a:latin typeface="Calibri" panose="020F0502020204030204" pitchFamily="34" charset="0"/>
                        </a:rPr>
                        <a:t>2.49%</a:t>
                      </a:r>
                    </a:p>
                  </a:txBody>
                  <a:tcPr marL="9525" marR="9525" marT="9525" marB="0" anchor="ctr">
                    <a:noFill/>
                  </a:tcPr>
                </a:tc>
                <a:tc>
                  <a:txBody>
                    <a:bodyPr/>
                    <a:lstStyle/>
                    <a:p>
                      <a:pPr algn="ctr" fontAlgn="b"/>
                      <a:r>
                        <a:rPr lang="en-US" sz="800" b="0" i="0" u="none" strike="noStrike" dirty="0">
                          <a:solidFill>
                            <a:srgbClr val="000000"/>
                          </a:solidFill>
                          <a:effectLst/>
                          <a:latin typeface="Calibri" panose="020F0502020204030204" pitchFamily="34" charset="0"/>
                        </a:rPr>
                        <a:t>-0.51%</a:t>
                      </a:r>
                    </a:p>
                  </a:txBody>
                  <a:tcPr marL="9525" marR="9525" marT="9525" marB="0" anchor="ctr">
                    <a:noFill/>
                  </a:tcPr>
                </a:tc>
                <a:tc>
                  <a:txBody>
                    <a:bodyPr/>
                    <a:lstStyle/>
                    <a:p>
                      <a:pPr algn="ctr" fontAlgn="b"/>
                      <a:r>
                        <a:rPr lang="en-US" sz="800" b="0" i="0" u="none" strike="noStrike" dirty="0">
                          <a:solidFill>
                            <a:srgbClr val="000000"/>
                          </a:solidFill>
                          <a:effectLst/>
                          <a:latin typeface="Calibri" panose="020F0502020204030204" pitchFamily="34" charset="0"/>
                        </a:rPr>
                        <a:t>-0.08%</a:t>
                      </a:r>
                    </a:p>
                  </a:txBody>
                  <a:tcPr marL="9525" marR="9525" marT="9525" marB="0" anchor="ctr">
                    <a:noFill/>
                  </a:tcPr>
                </a:tc>
                <a:tc>
                  <a:txBody>
                    <a:bodyPr/>
                    <a:lstStyle/>
                    <a:p>
                      <a:pPr algn="ctr" fontAlgn="b"/>
                      <a:r>
                        <a:rPr lang="en-US" sz="800" b="0" i="0" u="none" strike="noStrike" dirty="0">
                          <a:solidFill>
                            <a:srgbClr val="000000"/>
                          </a:solidFill>
                          <a:effectLst/>
                          <a:latin typeface="Calibri" panose="020F0502020204030204" pitchFamily="34" charset="0"/>
                        </a:rPr>
                        <a:t>0.71%</a:t>
                      </a:r>
                    </a:p>
                  </a:txBody>
                  <a:tcPr marL="9525" marR="9525" marT="9525" marB="0" anchor="ctr">
                    <a:noFill/>
                  </a:tcPr>
                </a:tc>
                <a:tc>
                  <a:txBody>
                    <a:bodyPr/>
                    <a:lstStyle/>
                    <a:p>
                      <a:pPr algn="ctr" fontAlgn="b"/>
                      <a:r>
                        <a:rPr lang="en-US" sz="800" b="0" i="0" u="none" strike="noStrike" dirty="0">
                          <a:solidFill>
                            <a:srgbClr val="000000"/>
                          </a:solidFill>
                          <a:effectLst/>
                          <a:latin typeface="Calibri" panose="020F0502020204030204" pitchFamily="34" charset="0"/>
                        </a:rPr>
                        <a:t>25.28%</a:t>
                      </a:r>
                    </a:p>
                  </a:txBody>
                  <a:tcPr marL="9525" marR="9525" marT="9525" marB="0" anchor="ctr">
                    <a:noFill/>
                  </a:tcPr>
                </a:tc>
                <a:extLst>
                  <a:ext uri="{0D108BD9-81ED-4DB2-BD59-A6C34878D82A}">
                    <a16:rowId xmlns:a16="http://schemas.microsoft.com/office/drawing/2014/main" val="10002"/>
                  </a:ext>
                </a:extLst>
              </a:tr>
            </a:tbl>
          </a:graphicData>
        </a:graphic>
      </p:graphicFrame>
      <p:sp>
        <p:nvSpPr>
          <p:cNvPr id="2098" name="Title 1"/>
          <p:cNvSpPr txBox="1">
            <a:spLocks/>
          </p:cNvSpPr>
          <p:nvPr/>
        </p:nvSpPr>
        <p:spPr bwMode="auto">
          <a:xfrm>
            <a:off x="76200" y="8610600"/>
            <a:ext cx="6629400" cy="533400"/>
          </a:xfrm>
          <a:prstGeom prst="rect">
            <a:avLst/>
          </a:prstGeom>
          <a:noFill/>
          <a:ln w="9525">
            <a:noFill/>
            <a:miter lim="800000"/>
            <a:headEnd/>
            <a:tailEnd/>
          </a:ln>
        </p:spPr>
        <p:txBody>
          <a:bodyPr/>
          <a:lstStyle/>
          <a:p>
            <a:pPr algn="just">
              <a:lnSpc>
                <a:spcPct val="90000"/>
              </a:lnSpc>
            </a:pPr>
            <a:r>
              <a:rPr kumimoji="0" lang="zh-TW" altLang="en-US" sz="500" b="1" u="sng" dirty="0">
                <a:latin typeface="新細明體" pitchFamily="18" charset="-120"/>
              </a:rPr>
              <a:t>警告聲明</a:t>
            </a:r>
          </a:p>
          <a:p>
            <a:pPr algn="just"/>
            <a:r>
              <a:rPr kumimoji="0" lang="zh-CN" altLang="en-US" sz="500" b="1" dirty="0">
                <a:latin typeface="新細明體" pitchFamily="18" charset="-120"/>
              </a:rPr>
              <a:t>本文件僅限資訊性參考，並不構成招股說明書、要約銷售、邀請購買任何股票或推薦任何股票。</a:t>
            </a:r>
            <a:r>
              <a:rPr kumimoji="0" lang="zh-TW" altLang="en-US" sz="500" b="1" dirty="0">
                <a:latin typeface="新細明體" pitchFamily="18" charset="-120"/>
              </a:rPr>
              <a:t>投資涉及風險，投資者不應僅就此廣告資料而作出投資決定；於作出任何投資決定前應先仔細閱讀</a:t>
            </a:r>
            <a:r>
              <a:rPr kumimoji="0" lang="zh-CN" altLang="en-US" sz="500" b="1" dirty="0">
                <a:latin typeface="新細明體" pitchFamily="18" charset="-120"/>
              </a:rPr>
              <a:t>子基金之</a:t>
            </a:r>
            <a:r>
              <a:rPr kumimoji="0" lang="en-US" altLang="zh-TW" sz="500" b="1" dirty="0">
                <a:latin typeface="新細明體" pitchFamily="18" charset="-120"/>
              </a:rPr>
              <a:t>【</a:t>
            </a:r>
            <a:r>
              <a:rPr kumimoji="0" lang="zh-TW" altLang="en-US" sz="500" b="1" dirty="0">
                <a:latin typeface="新細明體" pitchFamily="18" charset="-120"/>
              </a:rPr>
              <a:t>註釋備忘錄</a:t>
            </a:r>
            <a:r>
              <a:rPr kumimoji="0" lang="en-US" altLang="zh-TW" sz="500" b="1" dirty="0">
                <a:latin typeface="新細明體" pitchFamily="18" charset="-120"/>
              </a:rPr>
              <a:t>】</a:t>
            </a:r>
            <a:r>
              <a:rPr kumimoji="0" lang="zh-TW" altLang="en-US" sz="500" b="1" dirty="0">
                <a:latin typeface="新細明體" pitchFamily="18" charset="-120"/>
              </a:rPr>
              <a:t>及</a:t>
            </a:r>
            <a:r>
              <a:rPr kumimoji="0" lang="en-US" altLang="zh-TW" sz="500" b="1" dirty="0">
                <a:latin typeface="新細明體" pitchFamily="18" charset="-120"/>
              </a:rPr>
              <a:t>【</a:t>
            </a:r>
            <a:r>
              <a:rPr kumimoji="0" lang="zh-TW" altLang="en-US" sz="500" b="1" dirty="0">
                <a:latin typeface="新細明體" pitchFamily="18" charset="-120"/>
              </a:rPr>
              <a:t>產品資料概要</a:t>
            </a:r>
            <a:r>
              <a:rPr kumimoji="0" lang="en-US" altLang="zh-TW" sz="500" b="1" dirty="0">
                <a:latin typeface="新細明體" pitchFamily="18" charset="-120"/>
              </a:rPr>
              <a:t>】</a:t>
            </a:r>
            <a:r>
              <a:rPr kumimoji="0" lang="zh-TW" altLang="en-US" sz="500" b="1" dirty="0">
                <a:latin typeface="新細明體" pitchFamily="18" charset="-120"/>
              </a:rPr>
              <a:t>以獲取進一步資料，包括風險因素。過往業績資料並不表示將來亦會有類似的業績。即使子基金已獲</a:t>
            </a:r>
            <a:r>
              <a:rPr kumimoji="0" lang="zh-CN" altLang="en-US" sz="500" b="1" dirty="0">
                <a:latin typeface="新細明體" pitchFamily="18" charset="-120"/>
              </a:rPr>
              <a:t>香港</a:t>
            </a:r>
            <a:r>
              <a:rPr kumimoji="0" lang="zh-TW" altLang="en-US" sz="500" b="1" dirty="0">
                <a:latin typeface="新細明體" pitchFamily="18" charset="-120"/>
              </a:rPr>
              <a:t>證監會認可亦不表示該基金獲得</a:t>
            </a:r>
            <a:r>
              <a:rPr kumimoji="0" lang="zh-CN" altLang="en-US" sz="500" b="1" dirty="0">
                <a:latin typeface="新細明體" pitchFamily="18" charset="-120"/>
              </a:rPr>
              <a:t>香港</a:t>
            </a:r>
            <a:r>
              <a:rPr kumimoji="0" lang="zh-TW" altLang="en-US" sz="500" b="1" dirty="0">
                <a:latin typeface="新細明體" pitchFamily="18" charset="-120"/>
              </a:rPr>
              <a:t>證監會推介，更不代表該基金適合任何個別投資者或任何類別的投資者。</a:t>
            </a:r>
            <a:r>
              <a:rPr kumimoji="0" lang="zh-CN" altLang="en-US" sz="500" b="1" dirty="0">
                <a:latin typeface="新細明體" pitchFamily="18" charset="-120"/>
              </a:rPr>
              <a:t>本報告所載的數據是搜集自被認為可靠的資料來源；然而，</a:t>
            </a:r>
            <a:r>
              <a:rPr kumimoji="0" lang="zh-TW" altLang="en-US" sz="500" b="1" dirty="0">
                <a:latin typeface="新細明體" pitchFamily="18" charset="-120"/>
              </a:rPr>
              <a:t>申</a:t>
            </a:r>
            <a:r>
              <a:rPr kumimoji="0" lang="zh-CN" altLang="en-US" sz="500" b="1" dirty="0">
                <a:latin typeface="新細明體" pitchFamily="18" charset="-120"/>
              </a:rPr>
              <a:t>萬宏源</a:t>
            </a:r>
            <a:r>
              <a:rPr kumimoji="0" lang="zh-TW" altLang="en-US" sz="500" b="1" dirty="0">
                <a:latin typeface="新細明體" pitchFamily="18" charset="-120"/>
              </a:rPr>
              <a:t>投資管理</a:t>
            </a:r>
            <a:r>
              <a:rPr kumimoji="0" lang="en-US" altLang="zh-TW" sz="500" b="1" dirty="0">
                <a:latin typeface="新細明體" pitchFamily="18" charset="-120"/>
              </a:rPr>
              <a:t>(</a:t>
            </a:r>
            <a:r>
              <a:rPr kumimoji="0" lang="zh-TW" altLang="en-US" sz="500" b="1" dirty="0">
                <a:latin typeface="新細明體" pitchFamily="18" charset="-120"/>
              </a:rPr>
              <a:t>亞洲</a:t>
            </a:r>
            <a:r>
              <a:rPr kumimoji="0" lang="en-US" altLang="zh-TW" sz="500" b="1" dirty="0">
                <a:latin typeface="新細明體" pitchFamily="18" charset="-120"/>
              </a:rPr>
              <a:t>)</a:t>
            </a:r>
            <a:r>
              <a:rPr kumimoji="0" lang="zh-TW" altLang="en-US" sz="500" b="1" dirty="0">
                <a:latin typeface="新細明體" pitchFamily="18" charset="-120"/>
              </a:rPr>
              <a:t>有限公司</a:t>
            </a:r>
            <a:r>
              <a:rPr kumimoji="0" lang="zh-CN" altLang="en-US" sz="500" b="1" dirty="0">
                <a:latin typeface="新細明體" pitchFamily="18" charset="-120"/>
              </a:rPr>
              <a:t>並不保證由第三方提供的資料的準確性或完整性。</a:t>
            </a:r>
            <a:r>
              <a:rPr kumimoji="0" lang="zh-TW" altLang="en-US" sz="500" b="1" dirty="0">
                <a:latin typeface="新細明體" pitchFamily="18" charset="-120"/>
              </a:rPr>
              <a:t>此資料並未經</a:t>
            </a:r>
            <a:r>
              <a:rPr kumimoji="0" lang="zh-CN" altLang="en-US" sz="500" b="1" dirty="0">
                <a:latin typeface="新細明體" pitchFamily="18" charset="-120"/>
              </a:rPr>
              <a:t>香港</a:t>
            </a:r>
            <a:r>
              <a:rPr kumimoji="0" lang="zh-TW" altLang="en-US" sz="500" b="1" dirty="0">
                <a:latin typeface="新細明體" pitchFamily="18" charset="-120"/>
              </a:rPr>
              <a:t>證監會審核。</a:t>
            </a:r>
          </a:p>
          <a:p>
            <a:pPr algn="just">
              <a:lnSpc>
                <a:spcPct val="90000"/>
              </a:lnSpc>
            </a:pPr>
            <a:r>
              <a:rPr kumimoji="0" lang="zh-TW" altLang="en-US" sz="500" b="1" dirty="0">
                <a:latin typeface="新細明體" pitchFamily="18" charset="-120"/>
              </a:rPr>
              <a:t>資料之發行人：申</a:t>
            </a:r>
            <a:r>
              <a:rPr kumimoji="0" lang="zh-CN" altLang="en-US" sz="500" b="1" dirty="0">
                <a:latin typeface="新細明體" pitchFamily="18" charset="-120"/>
              </a:rPr>
              <a:t>萬宏源</a:t>
            </a:r>
            <a:r>
              <a:rPr kumimoji="0" lang="zh-TW" altLang="en-US" sz="500" b="1" dirty="0">
                <a:latin typeface="新細明體" pitchFamily="18" charset="-120"/>
              </a:rPr>
              <a:t>投資管理</a:t>
            </a:r>
            <a:r>
              <a:rPr kumimoji="0" lang="en-US" altLang="zh-TW" sz="500" b="1" dirty="0">
                <a:latin typeface="新細明體" pitchFamily="18" charset="-120"/>
              </a:rPr>
              <a:t>(</a:t>
            </a:r>
            <a:r>
              <a:rPr kumimoji="0" lang="zh-TW" altLang="en-US" sz="500" b="1" dirty="0">
                <a:latin typeface="新細明體" pitchFamily="18" charset="-120"/>
              </a:rPr>
              <a:t>亞洲</a:t>
            </a:r>
            <a:r>
              <a:rPr kumimoji="0" lang="en-US" altLang="zh-TW" sz="500" b="1" dirty="0">
                <a:latin typeface="新細明體" pitchFamily="18" charset="-120"/>
              </a:rPr>
              <a:t>)</a:t>
            </a:r>
            <a:r>
              <a:rPr kumimoji="0" lang="zh-TW" altLang="en-US" sz="500" b="1" dirty="0">
                <a:latin typeface="新細明體" pitchFamily="18" charset="-120"/>
              </a:rPr>
              <a:t>有限公司</a:t>
            </a:r>
            <a:r>
              <a:rPr kumimoji="0" lang="zh-TW" altLang="en-US" sz="500" dirty="0">
                <a:latin typeface="新細明體" pitchFamily="18" charset="-120"/>
              </a:rPr>
              <a:t>。</a:t>
            </a:r>
            <a:endParaRPr lang="zh-TW" altLang="en-US" sz="500" dirty="0">
              <a:latin typeface="新細明體" pitchFamily="18" charset="-120"/>
            </a:endParaRPr>
          </a:p>
        </p:txBody>
      </p:sp>
      <p:sp>
        <p:nvSpPr>
          <p:cNvPr id="8" name="Title 1"/>
          <p:cNvSpPr txBox="1">
            <a:spLocks/>
          </p:cNvSpPr>
          <p:nvPr/>
        </p:nvSpPr>
        <p:spPr>
          <a:xfrm>
            <a:off x="457200" y="152400"/>
            <a:ext cx="4591050" cy="685800"/>
          </a:xfrm>
          <a:prstGeom prst="rect">
            <a:avLst/>
          </a:prstGeom>
        </p:spPr>
        <p:txBody>
          <a:bodyPr>
            <a:normAutofit/>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eaLnBrk="1" hangingPunct="1">
              <a:lnSpc>
                <a:spcPct val="80000"/>
              </a:lnSpc>
              <a:defRPr/>
            </a:pPr>
            <a:r>
              <a:rPr kumimoji="0" lang="zh-TW" altLang="en-US" sz="1100" b="1" dirty="0">
                <a:latin typeface="新細明體" pitchFamily="18" charset="-120"/>
                <a:ea typeface="+mn-ea"/>
              </a:rPr>
              <a:t>申萬策略投資基金</a:t>
            </a:r>
          </a:p>
          <a:p>
            <a:pPr algn="ctr" eaLnBrk="1" hangingPunct="1">
              <a:lnSpc>
                <a:spcPct val="80000"/>
              </a:lnSpc>
              <a:defRPr/>
            </a:pPr>
            <a:r>
              <a:rPr kumimoji="0" lang="zh-TW" altLang="en-US" sz="1400" b="1" dirty="0">
                <a:latin typeface="新細明體" pitchFamily="18" charset="-120"/>
                <a:ea typeface="+mn-ea"/>
              </a:rPr>
              <a:t>申萬人民幣投資基金</a:t>
            </a:r>
          </a:p>
          <a:p>
            <a:pPr algn="ctr" eaLnBrk="1" hangingPunct="1">
              <a:lnSpc>
                <a:spcPct val="80000"/>
              </a:lnSpc>
              <a:defRPr/>
            </a:pPr>
            <a:endParaRPr kumimoji="0" lang="en-US" altLang="zh-CN" sz="1400" b="1" dirty="0">
              <a:effectLst>
                <a:outerShdw blurRad="38100" dist="38100" dir="2700000" algn="tl">
                  <a:srgbClr val="C0C0C0"/>
                </a:outerShdw>
              </a:effectLst>
              <a:latin typeface="新細明體" pitchFamily="18" charset="-120"/>
            </a:endParaRPr>
          </a:p>
        </p:txBody>
      </p:sp>
      <p:sp>
        <p:nvSpPr>
          <p:cNvPr id="3" name="Subtitle 2"/>
          <p:cNvSpPr>
            <a:spLocks/>
          </p:cNvSpPr>
          <p:nvPr/>
        </p:nvSpPr>
        <p:spPr bwMode="auto">
          <a:xfrm>
            <a:off x="152400" y="2743200"/>
            <a:ext cx="1752600" cy="5410200"/>
          </a:xfrm>
          <a:prstGeom prst="rect">
            <a:avLst/>
          </a:prstGeom>
          <a:solidFill>
            <a:schemeClr val="tx2">
              <a:lumMod val="60000"/>
              <a:lumOff val="40000"/>
            </a:schemeClr>
          </a:solidFill>
          <a:ln>
            <a:solidFill>
              <a:schemeClr val="tx2">
                <a:lumMod val="60000"/>
                <a:lumOff val="40000"/>
              </a:schemeClr>
            </a:solidFill>
          </a:ln>
        </p:spPr>
        <p:style>
          <a:lnRef idx="1">
            <a:schemeClr val="dk1"/>
          </a:lnRef>
          <a:fillRef idx="2">
            <a:schemeClr val="dk1"/>
          </a:fillRef>
          <a:effectRef idx="1">
            <a:schemeClr val="dk1"/>
          </a:effectRef>
          <a:fontRef idx="minor">
            <a:schemeClr val="dk1"/>
          </a:fontRef>
        </p:style>
        <p:txBody>
          <a:bodyPr/>
          <a:lstStyle/>
          <a:p>
            <a:pPr>
              <a:lnSpc>
                <a:spcPct val="80000"/>
              </a:lnSpc>
              <a:defRPr/>
            </a:pPr>
            <a:r>
              <a:rPr kumimoji="0" lang="zh-CN" altLang="en-US" sz="700" dirty="0">
                <a:solidFill>
                  <a:schemeClr val="bg1"/>
                </a:solidFill>
                <a:latin typeface="新細明體" pitchFamily="18" charset="-120"/>
                <a:ea typeface="新細明體" pitchFamily="18" charset="-120"/>
              </a:rPr>
              <a:t>基金投資目標</a:t>
            </a:r>
            <a:r>
              <a:rPr kumimoji="0" lang="en-US" altLang="zh-CN" sz="700" dirty="0">
                <a:solidFill>
                  <a:schemeClr val="bg1"/>
                </a:solidFill>
                <a:latin typeface="新細明體" pitchFamily="18" charset="-120"/>
                <a:ea typeface="新細明體" pitchFamily="18" charset="-120"/>
              </a:rPr>
              <a:t>:</a:t>
            </a:r>
            <a:r>
              <a:rPr kumimoji="0" lang="zh-CN" altLang="en-US" sz="700" dirty="0">
                <a:solidFill>
                  <a:schemeClr val="bg1"/>
                </a:solidFill>
                <a:latin typeface="新細明體" pitchFamily="18" charset="-120"/>
                <a:ea typeface="新細明體" pitchFamily="18" charset="-120"/>
              </a:rPr>
              <a:t>子</a:t>
            </a:r>
            <a:r>
              <a:rPr kumimoji="0" lang="zh-TW" altLang="en-US" sz="700" dirty="0">
                <a:solidFill>
                  <a:schemeClr val="bg1"/>
                </a:solidFill>
                <a:latin typeface="新細明體" pitchFamily="18" charset="-120"/>
                <a:ea typeface="新細明體" pitchFamily="18" charset="-120"/>
              </a:rPr>
              <a:t>基金主要透過人民幣合格境外機構投資者持有人（基金經理的控股公司）之投資額度投資於中國發行的人民幣計價及結算債務證券，以為投資者提供中長期資本增值。 </a:t>
            </a:r>
            <a:endParaRPr kumimoji="0" lang="en-US" altLang="zh-TW" sz="700" dirty="0">
              <a:solidFill>
                <a:schemeClr val="bg1"/>
              </a:solidFill>
              <a:latin typeface="新細明體" pitchFamily="18" charset="-120"/>
              <a:ea typeface="新細明體" pitchFamily="18" charset="-120"/>
            </a:endParaRPr>
          </a:p>
          <a:p>
            <a:pPr>
              <a:lnSpc>
                <a:spcPct val="80000"/>
              </a:lnSpc>
              <a:defRPr/>
            </a:pPr>
            <a:endParaRPr kumimoji="0" lang="en-US" altLang="zh-TW" sz="600" dirty="0">
              <a:latin typeface="新細明體" pitchFamily="18" charset="-120"/>
            </a:endParaRPr>
          </a:p>
        </p:txBody>
      </p:sp>
      <p:graphicFrame>
        <p:nvGraphicFramePr>
          <p:cNvPr id="2219" name="Group 171"/>
          <p:cNvGraphicFramePr>
            <a:graphicFrameLocks noGrp="1"/>
          </p:cNvGraphicFramePr>
          <p:nvPr>
            <p:extLst>
              <p:ext uri="{D42A27DB-BD31-4B8C-83A1-F6EECF244321}">
                <p14:modId xmlns:p14="http://schemas.microsoft.com/office/powerpoint/2010/main" val="3636152390"/>
              </p:ext>
            </p:extLst>
          </p:nvPr>
        </p:nvGraphicFramePr>
        <p:xfrm>
          <a:off x="152400" y="3276597"/>
          <a:ext cx="1752600" cy="2725321"/>
        </p:xfrm>
        <a:graphic>
          <a:graphicData uri="http://schemas.openxmlformats.org/drawingml/2006/table">
            <a:tbl>
              <a:tblPr/>
              <a:tblGrid>
                <a:gridCol w="563563">
                  <a:extLst>
                    <a:ext uri="{9D8B030D-6E8A-4147-A177-3AD203B41FA5}">
                      <a16:colId xmlns:a16="http://schemas.microsoft.com/office/drawing/2014/main" val="20000"/>
                    </a:ext>
                  </a:extLst>
                </a:gridCol>
                <a:gridCol w="1189037">
                  <a:extLst>
                    <a:ext uri="{9D8B030D-6E8A-4147-A177-3AD203B41FA5}">
                      <a16:colId xmlns:a16="http://schemas.microsoft.com/office/drawing/2014/main" val="20001"/>
                    </a:ext>
                  </a:extLst>
                </a:gridCol>
              </a:tblGrid>
              <a:tr h="258488">
                <a:tc grid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zh-TW" altLang="en-US" sz="700" b="1" i="0" u="none" strike="noStrike" cap="none" normalizeH="0" baseline="0" dirty="0">
                          <a:ln>
                            <a:noFill/>
                          </a:ln>
                          <a:solidFill>
                            <a:schemeClr val="tx1"/>
                          </a:solidFill>
                          <a:effectLst/>
                          <a:latin typeface="新細明體" pitchFamily="18" charset="-120"/>
                          <a:ea typeface="新細明體" pitchFamily="18" charset="-120"/>
                        </a:rPr>
                        <a:t>基金經理</a:t>
                      </a:r>
                      <a:r>
                        <a:rPr kumimoji="0" lang="zh-TW" altLang="en-US" sz="700" b="0" i="0" u="none" strike="noStrike" cap="none" normalizeH="0" baseline="0" dirty="0">
                          <a:ln>
                            <a:noFill/>
                          </a:ln>
                          <a:solidFill>
                            <a:schemeClr val="tx1"/>
                          </a:solidFill>
                          <a:effectLst/>
                          <a:latin typeface="新細明體" pitchFamily="18" charset="-120"/>
                          <a:ea typeface="新細明體" pitchFamily="18" charset="-120"/>
                        </a:rPr>
                        <a:t>   </a:t>
                      </a:r>
                    </a:p>
                    <a:p>
                      <a:pPr marL="0" marR="0" lvl="0" indent="0" algn="l" defTabSz="914400" rtl="0" eaLnBrk="1" fontAlgn="b" latinLnBrk="0" hangingPunct="1">
                        <a:lnSpc>
                          <a:spcPct val="100000"/>
                        </a:lnSpc>
                        <a:spcBef>
                          <a:spcPct val="0"/>
                        </a:spcBef>
                        <a:spcAft>
                          <a:spcPct val="0"/>
                        </a:spcAft>
                        <a:buClrTx/>
                        <a:buSzTx/>
                        <a:buFontTx/>
                        <a:buNone/>
                        <a:tabLst/>
                      </a:pPr>
                      <a:r>
                        <a:rPr kumimoji="0" lang="zh-TW" altLang="en-US" sz="700" b="0" i="0" u="none" strike="noStrike" cap="none" normalizeH="0" baseline="0" dirty="0">
                          <a:ln>
                            <a:noFill/>
                          </a:ln>
                          <a:solidFill>
                            <a:schemeClr val="tx1"/>
                          </a:solidFill>
                          <a:effectLst/>
                          <a:latin typeface="新細明體" pitchFamily="18" charset="-120"/>
                          <a:ea typeface="新細明體" pitchFamily="18" charset="-120"/>
                        </a:rPr>
                        <a:t>申</a:t>
                      </a:r>
                      <a:r>
                        <a:rPr kumimoji="0" lang="zh-CN" altLang="en-US" sz="700" b="0" i="0" u="none" strike="noStrike" cap="none" normalizeH="0" baseline="0" dirty="0">
                          <a:ln>
                            <a:noFill/>
                          </a:ln>
                          <a:solidFill>
                            <a:schemeClr val="tx1"/>
                          </a:solidFill>
                          <a:effectLst/>
                          <a:latin typeface="新細明體" pitchFamily="18" charset="-120"/>
                          <a:ea typeface="新細明體" pitchFamily="18" charset="-120"/>
                        </a:rPr>
                        <a:t>萬宏源</a:t>
                      </a:r>
                      <a:r>
                        <a:rPr kumimoji="0" lang="zh-TW" altLang="en-US" sz="700" b="0" i="0" u="none" strike="noStrike" cap="none" normalizeH="0" baseline="0" dirty="0">
                          <a:ln>
                            <a:noFill/>
                          </a:ln>
                          <a:solidFill>
                            <a:schemeClr val="tx1"/>
                          </a:solidFill>
                          <a:effectLst/>
                          <a:latin typeface="新細明體" pitchFamily="18" charset="-120"/>
                          <a:ea typeface="新細明體" pitchFamily="18" charset="-120"/>
                        </a:rPr>
                        <a:t>投資管理</a:t>
                      </a:r>
                      <a:r>
                        <a:rPr kumimoji="0" lang="en-US" altLang="zh-TW" sz="700" b="0" i="0" u="none" strike="noStrike" cap="none" normalizeH="0" baseline="0" dirty="0">
                          <a:ln>
                            <a:noFill/>
                          </a:ln>
                          <a:solidFill>
                            <a:schemeClr val="tx1"/>
                          </a:solidFill>
                          <a:effectLst/>
                          <a:latin typeface="新細明體" pitchFamily="18" charset="-120"/>
                          <a:ea typeface="新細明體" pitchFamily="18" charset="-120"/>
                        </a:rPr>
                        <a:t>(</a:t>
                      </a:r>
                      <a:r>
                        <a:rPr kumimoji="0" lang="zh-TW" altLang="en-US" sz="700" b="0" i="0" u="none" strike="noStrike" cap="none" normalizeH="0" baseline="0" dirty="0">
                          <a:ln>
                            <a:noFill/>
                          </a:ln>
                          <a:solidFill>
                            <a:schemeClr val="tx1"/>
                          </a:solidFill>
                          <a:effectLst/>
                          <a:latin typeface="新細明體" pitchFamily="18" charset="-120"/>
                          <a:ea typeface="新細明體" pitchFamily="18" charset="-120"/>
                        </a:rPr>
                        <a:t>亞洲</a:t>
                      </a:r>
                      <a:r>
                        <a:rPr kumimoji="0" lang="en-US" altLang="zh-TW" sz="700" b="0" i="0" u="none" strike="noStrike" cap="none" normalizeH="0" baseline="0" dirty="0">
                          <a:ln>
                            <a:noFill/>
                          </a:ln>
                          <a:solidFill>
                            <a:schemeClr val="tx1"/>
                          </a:solidFill>
                          <a:effectLst/>
                          <a:latin typeface="新細明體" pitchFamily="18" charset="-120"/>
                          <a:ea typeface="新細明體" pitchFamily="18" charset="-120"/>
                        </a:rPr>
                        <a:t>)</a:t>
                      </a:r>
                      <a:r>
                        <a:rPr kumimoji="0" lang="zh-TW" altLang="en-US" sz="700" b="0" i="0" u="none" strike="noStrike" cap="none" normalizeH="0" baseline="0" dirty="0">
                          <a:ln>
                            <a:noFill/>
                          </a:ln>
                          <a:solidFill>
                            <a:schemeClr val="tx1"/>
                          </a:solidFill>
                          <a:effectLst/>
                          <a:latin typeface="新細明體" pitchFamily="18" charset="-120"/>
                          <a:ea typeface="新細明體" pitchFamily="18" charset="-120"/>
                        </a:rPr>
                        <a:t>有限公司</a:t>
                      </a:r>
                      <a:endParaRPr kumimoji="0" lang="en-US" altLang="zh-HK" sz="700" b="0" i="0" u="none" strike="noStrike" cap="none" normalizeH="0" baseline="0" dirty="0">
                        <a:ln>
                          <a:noFill/>
                        </a:ln>
                        <a:solidFill>
                          <a:schemeClr val="tx1"/>
                        </a:solidFill>
                        <a:effectLst/>
                        <a:latin typeface="新細明體" pitchFamily="18" charset="-120"/>
                        <a:ea typeface="新細明體" pitchFamily="18" charset="-120"/>
                      </a:endParaRPr>
                    </a:p>
                  </a:txBody>
                  <a:tcPr marL="9525" marR="9525" marT="9529" marB="0" anchor="ctr" horzOverflow="overflow">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chemeClr val="bg1"/>
                    </a:solidFill>
                  </a:tcPr>
                </a:tc>
                <a:tc hMerge="1">
                  <a:txBody>
                    <a:bodyPr/>
                    <a:lstStyle/>
                    <a:p>
                      <a:endParaRPr lang="zh-TW" altLang="en-US"/>
                    </a:p>
                  </a:txBody>
                  <a:tcPr/>
                </a:tc>
                <a:extLst>
                  <a:ext uri="{0D108BD9-81ED-4DB2-BD59-A6C34878D82A}">
                    <a16:rowId xmlns:a16="http://schemas.microsoft.com/office/drawing/2014/main" val="10000"/>
                  </a:ext>
                </a:extLst>
              </a:tr>
              <a:tr h="46315">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zh-CN" altLang="en-US" sz="700" b="1" i="0" u="none" strike="noStrike" cap="none" normalizeH="0" baseline="0" dirty="0">
                        <a:ln>
                          <a:noFill/>
                        </a:ln>
                        <a:solidFill>
                          <a:schemeClr val="tx1"/>
                        </a:solidFill>
                        <a:effectLst/>
                        <a:latin typeface="新細明體" pitchFamily="18" charset="-120"/>
                        <a:ea typeface="新細明體" pitchFamily="18" charset="-120"/>
                      </a:endParaRPr>
                    </a:p>
                  </a:txBody>
                  <a:tcPr marL="9525" marR="9525" marT="9529" marB="0" anchor="ctr" horzOverflow="overflow">
                    <a:lnL w="12700" cap="flat" cmpd="sng" algn="ctr">
                      <a:solidFill>
                        <a:schemeClr val="accent1"/>
                      </a:solidFill>
                      <a:prstDash val="solid"/>
                      <a:round/>
                      <a:headEnd type="none" w="med" len="med"/>
                      <a:tailEnd type="none" w="med" len="med"/>
                    </a:lnL>
                    <a:lnR>
                      <a:noFill/>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chemeClr val="tx2">
                        <a:lumMod val="40000"/>
                        <a:lumOff val="60000"/>
                      </a:schemeClr>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altLang="zh-TW" sz="700" b="0" i="0" u="none" strike="noStrike" cap="none" normalizeH="0" baseline="0" dirty="0">
                        <a:ln>
                          <a:noFill/>
                        </a:ln>
                        <a:solidFill>
                          <a:schemeClr val="tx1"/>
                        </a:solidFill>
                        <a:effectLst/>
                        <a:latin typeface="新細明體" pitchFamily="18" charset="-120"/>
                        <a:ea typeface="新細明體" pitchFamily="18" charset="-120"/>
                      </a:endParaRPr>
                    </a:p>
                  </a:txBody>
                  <a:tcPr marL="9525" marR="9525" marT="9529" marB="0" anchor="ctr" horzOverflow="overflow">
                    <a:lnL>
                      <a:noFill/>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chemeClr val="tx2">
                        <a:lumMod val="40000"/>
                        <a:lumOff val="60000"/>
                      </a:schemeClr>
                    </a:solidFill>
                  </a:tcPr>
                </a:tc>
                <a:extLst>
                  <a:ext uri="{0D108BD9-81ED-4DB2-BD59-A6C34878D82A}">
                    <a16:rowId xmlns:a16="http://schemas.microsoft.com/office/drawing/2014/main" val="10001"/>
                  </a:ext>
                </a:extLst>
              </a:tr>
              <a:tr h="134091">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zh-TW" altLang="en-US" sz="700" b="1" i="0" u="none" strike="noStrike" cap="none" normalizeH="0" baseline="0">
                          <a:ln>
                            <a:noFill/>
                          </a:ln>
                          <a:solidFill>
                            <a:schemeClr val="tx1"/>
                          </a:solidFill>
                          <a:effectLst/>
                          <a:latin typeface="新細明體" pitchFamily="18" charset="-120"/>
                          <a:ea typeface="新細明體" pitchFamily="18" charset="-120"/>
                        </a:rPr>
                        <a:t>基礎貨幣</a:t>
                      </a:r>
                    </a:p>
                  </a:txBody>
                  <a:tcPr marL="9525" marR="9525" marT="9529" marB="0" anchor="ctr" horzOverflow="overflow">
                    <a:lnL w="12700" cap="flat" cmpd="sng" algn="ctr">
                      <a:solidFill>
                        <a:schemeClr val="accent1"/>
                      </a:solidFill>
                      <a:prstDash val="solid"/>
                      <a:round/>
                      <a:headEnd type="none" w="med" len="med"/>
                      <a:tailEnd type="none" w="med" len="med"/>
                    </a:lnL>
                    <a:lnR>
                      <a:noFill/>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zh-TW" altLang="en-US" sz="700" b="0" i="0" u="none" strike="noStrike" cap="none" normalizeH="0" baseline="0" dirty="0">
                          <a:ln>
                            <a:noFill/>
                          </a:ln>
                          <a:solidFill>
                            <a:schemeClr val="tx1"/>
                          </a:solidFill>
                          <a:effectLst/>
                          <a:latin typeface="新細明體" pitchFamily="18" charset="-120"/>
                          <a:ea typeface="新細明體" pitchFamily="18" charset="-120"/>
                        </a:rPr>
                        <a:t>人民幣</a:t>
                      </a:r>
                    </a:p>
                  </a:txBody>
                  <a:tcPr marL="9525" marR="9525" marT="9529" marB="0" anchor="ctr" horzOverflow="overflow">
                    <a:lnL>
                      <a:noFill/>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2"/>
                  </a:ext>
                </a:extLst>
              </a:tr>
              <a:tr h="134091">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zh-CN" altLang="en-US" sz="700" b="1" i="0" u="none" strike="noStrike" cap="none" normalizeH="0" baseline="0">
                          <a:ln>
                            <a:noFill/>
                          </a:ln>
                          <a:solidFill>
                            <a:schemeClr val="tx1"/>
                          </a:solidFill>
                          <a:effectLst/>
                          <a:latin typeface="新細明體" pitchFamily="18" charset="-120"/>
                          <a:ea typeface="新細明體" pitchFamily="18" charset="-120"/>
                        </a:rPr>
                        <a:t>推出日期</a:t>
                      </a:r>
                    </a:p>
                  </a:txBody>
                  <a:tcPr marL="9525" marR="9525" marT="9529" marB="0" anchor="ctr" horzOverflow="overflow">
                    <a:lnL w="12700" cap="flat" cmpd="sng" algn="ctr">
                      <a:solidFill>
                        <a:schemeClr val="accent1"/>
                      </a:solidFill>
                      <a:prstDash val="solid"/>
                      <a:round/>
                      <a:headEnd type="none" w="med" len="med"/>
                      <a:tailEnd type="none" w="med" len="med"/>
                    </a:lnL>
                    <a:lnR>
                      <a:noFill/>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zh-CN" sz="700" b="0" i="0" u="none" strike="noStrike" cap="none" normalizeH="0" baseline="0" dirty="0">
                          <a:ln>
                            <a:noFill/>
                          </a:ln>
                          <a:solidFill>
                            <a:schemeClr val="tx1"/>
                          </a:solidFill>
                          <a:effectLst/>
                          <a:latin typeface="新細明體" pitchFamily="18" charset="-120"/>
                          <a:ea typeface="新細明體" pitchFamily="18" charset="-120"/>
                        </a:rPr>
                        <a:t>2012</a:t>
                      </a:r>
                      <a:r>
                        <a:rPr kumimoji="0" lang="zh-CN" altLang="en-US" sz="700" b="0" i="0" u="none" strike="noStrike" cap="none" normalizeH="0" baseline="0" dirty="0">
                          <a:ln>
                            <a:noFill/>
                          </a:ln>
                          <a:solidFill>
                            <a:schemeClr val="tx1"/>
                          </a:solidFill>
                          <a:effectLst/>
                          <a:latin typeface="新細明體" pitchFamily="18" charset="-120"/>
                          <a:ea typeface="新細明體" pitchFamily="18" charset="-120"/>
                        </a:rPr>
                        <a:t>年</a:t>
                      </a:r>
                      <a:r>
                        <a:rPr kumimoji="0" lang="en-US" altLang="zh-CN" sz="700" b="0" i="0" u="none" strike="noStrike" cap="none" normalizeH="0" baseline="0" dirty="0">
                          <a:ln>
                            <a:noFill/>
                          </a:ln>
                          <a:solidFill>
                            <a:schemeClr val="tx1"/>
                          </a:solidFill>
                          <a:effectLst/>
                          <a:latin typeface="新細明體" pitchFamily="18" charset="-120"/>
                          <a:ea typeface="新細明體" pitchFamily="18" charset="-120"/>
                        </a:rPr>
                        <a:t>3</a:t>
                      </a:r>
                      <a:r>
                        <a:rPr kumimoji="0" lang="zh-CN" altLang="en-US" sz="700" b="0" i="0" u="none" strike="noStrike" cap="none" normalizeH="0" baseline="0" dirty="0">
                          <a:ln>
                            <a:noFill/>
                          </a:ln>
                          <a:solidFill>
                            <a:schemeClr val="tx1"/>
                          </a:solidFill>
                          <a:effectLst/>
                          <a:latin typeface="新細明體" pitchFamily="18" charset="-120"/>
                          <a:ea typeface="新細明體" pitchFamily="18" charset="-120"/>
                        </a:rPr>
                        <a:t>月</a:t>
                      </a:r>
                      <a:r>
                        <a:rPr kumimoji="0" lang="en-US" altLang="zh-CN" sz="700" b="0" i="0" u="none" strike="noStrike" cap="none" normalizeH="0" baseline="0" dirty="0">
                          <a:ln>
                            <a:noFill/>
                          </a:ln>
                          <a:solidFill>
                            <a:schemeClr val="tx1"/>
                          </a:solidFill>
                          <a:effectLst/>
                          <a:latin typeface="新細明體" pitchFamily="18" charset="-120"/>
                          <a:ea typeface="新細明體" pitchFamily="18" charset="-120"/>
                        </a:rPr>
                        <a:t>5</a:t>
                      </a:r>
                      <a:r>
                        <a:rPr kumimoji="0" lang="zh-CN" altLang="en-US" sz="700" b="0" i="0" u="none" strike="noStrike" cap="none" normalizeH="0" baseline="0" dirty="0">
                          <a:ln>
                            <a:noFill/>
                          </a:ln>
                          <a:solidFill>
                            <a:schemeClr val="tx1"/>
                          </a:solidFill>
                          <a:effectLst/>
                          <a:latin typeface="新細明體" pitchFamily="18" charset="-120"/>
                          <a:ea typeface="新細明體" pitchFamily="18" charset="-120"/>
                        </a:rPr>
                        <a:t>日</a:t>
                      </a:r>
                      <a:endParaRPr kumimoji="0" lang="zh-TW" altLang="en-US" sz="700" b="0" i="0" u="none" strike="noStrike" cap="none" normalizeH="0" baseline="0" dirty="0">
                        <a:ln>
                          <a:noFill/>
                        </a:ln>
                        <a:solidFill>
                          <a:schemeClr val="tx1"/>
                        </a:solidFill>
                        <a:effectLst/>
                        <a:latin typeface="新細明體" pitchFamily="18" charset="-120"/>
                        <a:ea typeface="新細明體" pitchFamily="18" charset="-120"/>
                      </a:endParaRPr>
                    </a:p>
                  </a:txBody>
                  <a:tcPr marL="9525" marR="9525" marT="9529" marB="0" anchor="ctr" horzOverflow="overflow">
                    <a:lnL>
                      <a:noFill/>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3"/>
                  </a:ext>
                </a:extLst>
              </a:tr>
              <a:tr h="258488">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zh-CN" altLang="en-US" sz="700" b="1" i="0" u="none" strike="noStrike" cap="none" normalizeH="0" baseline="0">
                          <a:ln>
                            <a:noFill/>
                          </a:ln>
                          <a:solidFill>
                            <a:schemeClr val="tx1"/>
                          </a:solidFill>
                          <a:effectLst/>
                          <a:latin typeface="新細明體" pitchFamily="18" charset="-120"/>
                          <a:ea typeface="新細明體" pitchFamily="18" charset="-120"/>
                        </a:rPr>
                        <a:t>單位資產淨值</a:t>
                      </a:r>
                    </a:p>
                  </a:txBody>
                  <a:tcPr marL="9525" marR="9525" marT="9529" marB="0" anchor="ctr" horzOverflow="overflow">
                    <a:lnL w="12700" cap="flat" cmpd="sng" algn="ctr">
                      <a:solidFill>
                        <a:schemeClr val="accent1"/>
                      </a:solidFill>
                      <a:prstDash val="solid"/>
                      <a:round/>
                      <a:headEnd type="none" w="med" len="med"/>
                      <a:tailEnd type="none" w="med" len="med"/>
                    </a:lnL>
                    <a:lnR>
                      <a:noFill/>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zh-TW" altLang="zh-TW" sz="700" b="0" i="0" u="none" strike="noStrike" cap="none" normalizeH="0" baseline="0" dirty="0">
                          <a:ln>
                            <a:noFill/>
                          </a:ln>
                          <a:solidFill>
                            <a:schemeClr val="tx1"/>
                          </a:solidFill>
                          <a:effectLst/>
                          <a:latin typeface="新細明體" pitchFamily="18" charset="-120"/>
                          <a:ea typeface="新細明體" pitchFamily="18" charset="-120"/>
                        </a:rPr>
                        <a:t>A類</a:t>
                      </a:r>
                      <a:r>
                        <a:rPr kumimoji="0" lang="en-US" altLang="zh-TW" sz="700" b="0" i="0" u="none" strike="noStrike" cap="none" normalizeH="0" baseline="0" dirty="0">
                          <a:ln>
                            <a:noFill/>
                          </a:ln>
                          <a:solidFill>
                            <a:schemeClr val="tx1"/>
                          </a:solidFill>
                          <a:effectLst/>
                          <a:latin typeface="新細明體" pitchFamily="18" charset="-120"/>
                          <a:ea typeface="新細明體" pitchFamily="18" charset="-120"/>
                        </a:rPr>
                        <a:t>: </a:t>
                      </a:r>
                      <a:r>
                        <a:rPr kumimoji="0" lang="zh-TW" altLang="en-US" sz="700" b="0" i="0" u="none" strike="noStrike" kern="1200" cap="none" normalizeH="0" baseline="0" dirty="0">
                          <a:ln>
                            <a:noFill/>
                          </a:ln>
                          <a:solidFill>
                            <a:schemeClr val="tx1"/>
                          </a:solidFill>
                          <a:effectLst/>
                          <a:latin typeface="新細明體" pitchFamily="18" charset="-120"/>
                          <a:ea typeface="新細明體" pitchFamily="18" charset="-120"/>
                          <a:cs typeface="+mn-cs"/>
                        </a:rPr>
                        <a:t>人民幣</a:t>
                      </a:r>
                      <a:r>
                        <a:rPr kumimoji="0" lang="en-US" altLang="zh-CN" sz="700" b="0" i="0" u="none" strike="noStrike" kern="1200" cap="none" normalizeH="0" baseline="0" dirty="0">
                          <a:ln>
                            <a:noFill/>
                          </a:ln>
                          <a:solidFill>
                            <a:schemeClr val="tx1"/>
                          </a:solidFill>
                          <a:effectLst/>
                          <a:latin typeface="新細明體" pitchFamily="18" charset="-120"/>
                          <a:ea typeface="新細明體" pitchFamily="18" charset="-120"/>
                          <a:cs typeface="+mn-cs"/>
                        </a:rPr>
                        <a:t> 85.700</a:t>
                      </a:r>
                    </a:p>
                    <a:p>
                      <a:pPr marL="0" marR="0" lvl="0" indent="0" algn="l" defTabSz="914400" rtl="0" eaLnBrk="1" fontAlgn="b" latinLnBrk="0" hangingPunct="1">
                        <a:lnSpc>
                          <a:spcPct val="100000"/>
                        </a:lnSpc>
                        <a:spcBef>
                          <a:spcPct val="0"/>
                        </a:spcBef>
                        <a:spcAft>
                          <a:spcPct val="0"/>
                        </a:spcAft>
                        <a:buClrTx/>
                        <a:buSzTx/>
                        <a:buFontTx/>
                        <a:buNone/>
                        <a:tabLst/>
                      </a:pPr>
                      <a:r>
                        <a:rPr kumimoji="0" lang="zh-TW" altLang="zh-TW" sz="700" b="0" i="0" u="none" strike="noStrike" kern="1200" cap="none" normalizeH="0" baseline="0" dirty="0">
                          <a:ln>
                            <a:noFill/>
                          </a:ln>
                          <a:solidFill>
                            <a:schemeClr val="tx1"/>
                          </a:solidFill>
                          <a:effectLst/>
                          <a:latin typeface="新細明體" pitchFamily="18" charset="-120"/>
                          <a:ea typeface="新細明體" pitchFamily="18" charset="-120"/>
                          <a:cs typeface="+mn-cs"/>
                        </a:rPr>
                        <a:t>I</a:t>
                      </a:r>
                      <a:r>
                        <a:rPr kumimoji="0" lang="zh-TW" altLang="en-US" sz="700" b="0" i="0" u="none" strike="noStrike" kern="1200" cap="none" normalizeH="0" baseline="0" dirty="0">
                          <a:ln>
                            <a:noFill/>
                          </a:ln>
                          <a:solidFill>
                            <a:schemeClr val="tx1"/>
                          </a:solidFill>
                          <a:effectLst/>
                          <a:latin typeface="新細明體" pitchFamily="18" charset="-120"/>
                          <a:ea typeface="新細明體" pitchFamily="18" charset="-120"/>
                          <a:cs typeface="+mn-cs"/>
                        </a:rPr>
                        <a:t> </a:t>
                      </a:r>
                      <a:r>
                        <a:rPr kumimoji="0" lang="zh-TW" altLang="zh-TW" sz="700" b="0" i="0" u="none" strike="noStrike" kern="1200" cap="none" normalizeH="0" baseline="0" dirty="0">
                          <a:ln>
                            <a:noFill/>
                          </a:ln>
                          <a:solidFill>
                            <a:schemeClr val="tx1"/>
                          </a:solidFill>
                          <a:effectLst/>
                          <a:latin typeface="新細明體" pitchFamily="18" charset="-120"/>
                          <a:ea typeface="新細明體" pitchFamily="18" charset="-120"/>
                          <a:cs typeface="+mn-cs"/>
                        </a:rPr>
                        <a:t>類</a:t>
                      </a:r>
                      <a:r>
                        <a:rPr kumimoji="0" lang="en-US" altLang="zh-TW" sz="700" b="0" i="0" u="none" strike="noStrike" kern="1200" cap="none" normalizeH="0" baseline="0" dirty="0">
                          <a:ln>
                            <a:noFill/>
                          </a:ln>
                          <a:solidFill>
                            <a:schemeClr val="tx1"/>
                          </a:solidFill>
                          <a:effectLst/>
                          <a:latin typeface="新細明體" pitchFamily="18" charset="-120"/>
                          <a:ea typeface="新細明體" pitchFamily="18" charset="-120"/>
                          <a:cs typeface="+mn-cs"/>
                        </a:rPr>
                        <a:t>: </a:t>
                      </a:r>
                      <a:r>
                        <a:rPr kumimoji="0" lang="zh-CN" altLang="en-US" sz="700" b="0" i="0" u="none" strike="noStrike" kern="1200" cap="none" normalizeH="0" baseline="0" dirty="0">
                          <a:ln>
                            <a:noFill/>
                          </a:ln>
                          <a:solidFill>
                            <a:schemeClr val="tx1"/>
                          </a:solidFill>
                          <a:effectLst/>
                          <a:latin typeface="新細明體" pitchFamily="18" charset="-120"/>
                          <a:ea typeface="新細明體" pitchFamily="18" charset="-120"/>
                          <a:cs typeface="+mn-cs"/>
                        </a:rPr>
                        <a:t>人民</a:t>
                      </a:r>
                      <a:r>
                        <a:rPr kumimoji="0" lang="zh-TW" altLang="en-US" sz="700" b="0" i="0" u="none" strike="noStrike" kern="1200" cap="none" normalizeH="0" baseline="0" dirty="0">
                          <a:ln>
                            <a:noFill/>
                          </a:ln>
                          <a:solidFill>
                            <a:schemeClr val="tx1"/>
                          </a:solidFill>
                          <a:effectLst/>
                          <a:latin typeface="新細明體" pitchFamily="18" charset="-120"/>
                          <a:ea typeface="+mn-ea"/>
                          <a:cs typeface="+mn-cs"/>
                        </a:rPr>
                        <a:t>幣 </a:t>
                      </a:r>
                      <a:r>
                        <a:rPr kumimoji="0" lang="en-US" altLang="zh-TW" sz="700" b="0" i="0" u="none" strike="noStrike" kern="1200" cap="none" normalizeH="0" baseline="0" dirty="0">
                          <a:ln>
                            <a:noFill/>
                          </a:ln>
                          <a:solidFill>
                            <a:schemeClr val="tx1"/>
                          </a:solidFill>
                          <a:effectLst/>
                          <a:latin typeface="新細明體" pitchFamily="18" charset="-120"/>
                          <a:ea typeface="新細明體" pitchFamily="18" charset="-120"/>
                          <a:cs typeface="+mn-cs"/>
                        </a:rPr>
                        <a:t>92.343</a:t>
                      </a:r>
                    </a:p>
                  </a:txBody>
                  <a:tcPr marL="9525" marR="9525" marT="9529" marB="0" anchor="ctr" horzOverflow="overflow">
                    <a:lnL>
                      <a:noFill/>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4"/>
                  </a:ext>
                </a:extLst>
              </a:tr>
              <a:tr h="476586">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zh-TW" altLang="en-US" sz="700" b="1" i="0" u="none" strike="noStrike" cap="none" normalizeH="0" baseline="0" dirty="0">
                          <a:ln>
                            <a:noFill/>
                          </a:ln>
                          <a:solidFill>
                            <a:schemeClr val="tx1"/>
                          </a:solidFill>
                          <a:effectLst/>
                          <a:latin typeface="新細明體" pitchFamily="18" charset="-120"/>
                          <a:ea typeface="新細明體" pitchFamily="18" charset="-120"/>
                        </a:rPr>
                        <a:t>派息政策</a:t>
                      </a:r>
                    </a:p>
                  </a:txBody>
                  <a:tcPr marL="9525" marR="9525" marT="9529" marB="0" anchor="ctr" horzOverflow="overflow">
                    <a:lnL w="12700" cap="flat" cmpd="sng" algn="ctr">
                      <a:solidFill>
                        <a:schemeClr val="accent1"/>
                      </a:solidFill>
                      <a:prstDash val="solid"/>
                      <a:round/>
                      <a:headEnd type="none" w="med" len="med"/>
                      <a:tailEnd type="none" w="med" len="med"/>
                    </a:lnL>
                    <a:lnR>
                      <a:noFill/>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 latinLnBrk="0" hangingPunct="1">
                        <a:lnSpc>
                          <a:spcPct val="80000"/>
                        </a:lnSpc>
                        <a:spcBef>
                          <a:spcPct val="0"/>
                        </a:spcBef>
                        <a:spcAft>
                          <a:spcPct val="0"/>
                        </a:spcAft>
                        <a:buClrTx/>
                        <a:buSzTx/>
                        <a:buFontTx/>
                        <a:buNone/>
                        <a:tabLst/>
                      </a:pPr>
                      <a:r>
                        <a:rPr kumimoji="0" lang="zh-TW" altLang="en-US" sz="700" b="0" i="0" u="none" strike="noStrike" cap="none" normalizeH="0" baseline="0" dirty="0">
                          <a:ln>
                            <a:noFill/>
                          </a:ln>
                          <a:solidFill>
                            <a:schemeClr val="tx1"/>
                          </a:solidFill>
                          <a:effectLst/>
                          <a:latin typeface="新細明體" pitchFamily="18" charset="-120"/>
                          <a:ea typeface="新細明體" pitchFamily="18" charset="-120"/>
                        </a:rPr>
                        <a:t>季度</a:t>
                      </a:r>
                      <a:r>
                        <a:rPr kumimoji="0" lang="zh-TW" altLang="zh-CN" sz="700" b="0" i="0" u="none" strike="noStrike" cap="none" normalizeH="0" baseline="0" dirty="0">
                          <a:ln>
                            <a:noFill/>
                          </a:ln>
                          <a:solidFill>
                            <a:schemeClr val="tx1"/>
                          </a:solidFill>
                          <a:effectLst/>
                          <a:latin typeface="新細明體" pitchFamily="18" charset="-120"/>
                          <a:ea typeface="新細明體" pitchFamily="18" charset="-120"/>
                        </a:rPr>
                        <a:t> </a:t>
                      </a:r>
                      <a:r>
                        <a:rPr kumimoji="0" lang="en-US" altLang="zh-CN" sz="700" b="0" i="0" u="none" strike="noStrike" cap="none" normalizeH="0" baseline="0" dirty="0">
                          <a:ln>
                            <a:noFill/>
                          </a:ln>
                          <a:solidFill>
                            <a:schemeClr val="tx1"/>
                          </a:solidFill>
                          <a:effectLst/>
                          <a:latin typeface="新細明體" pitchFamily="18" charset="-120"/>
                          <a:ea typeface="新細明體" pitchFamily="18" charset="-120"/>
                        </a:rPr>
                        <a:t>(</a:t>
                      </a:r>
                      <a:r>
                        <a:rPr kumimoji="0" lang="zh-CN" altLang="en-US" sz="700" b="0" i="0" u="none" strike="noStrike" cap="none" normalizeH="0" baseline="0" dirty="0">
                          <a:ln>
                            <a:noFill/>
                          </a:ln>
                          <a:solidFill>
                            <a:schemeClr val="tx1"/>
                          </a:solidFill>
                          <a:effectLst/>
                          <a:latin typeface="新細明體" pitchFamily="18" charset="-120"/>
                          <a:ea typeface="新細明體" pitchFamily="18" charset="-120"/>
                        </a:rPr>
                        <a:t>派息政策由基金經理酌情決定。概不保證定期會分派股息</a:t>
                      </a:r>
                      <a:r>
                        <a:rPr kumimoji="0" lang="en-US" altLang="zh-CN" sz="700" b="0" i="0" u="none" strike="noStrike" cap="none" normalizeH="0" baseline="0" dirty="0">
                          <a:ln>
                            <a:noFill/>
                          </a:ln>
                          <a:solidFill>
                            <a:schemeClr val="tx1"/>
                          </a:solidFill>
                          <a:effectLst/>
                          <a:latin typeface="新細明體" pitchFamily="18" charset="-120"/>
                          <a:ea typeface="新細明體" pitchFamily="18" charset="-120"/>
                        </a:rPr>
                        <a:t>,</a:t>
                      </a:r>
                      <a:r>
                        <a:rPr kumimoji="0" lang="zh-CN" altLang="en-US" sz="700" b="0" i="0" u="none" strike="noStrike" cap="none" normalizeH="0" baseline="0" dirty="0">
                          <a:ln>
                            <a:noFill/>
                          </a:ln>
                          <a:solidFill>
                            <a:schemeClr val="tx1"/>
                          </a:solidFill>
                          <a:effectLst/>
                          <a:latin typeface="新細明體" pitchFamily="18" charset="-120"/>
                          <a:ea typeface="新細明體" pitchFamily="18" charset="-120"/>
                        </a:rPr>
                        <a:t>如分派股息</a:t>
                      </a:r>
                      <a:r>
                        <a:rPr kumimoji="0" lang="en-US" altLang="zh-CN" sz="700" b="0" i="0" u="none" strike="noStrike" cap="none" normalizeH="0" baseline="0" dirty="0">
                          <a:ln>
                            <a:noFill/>
                          </a:ln>
                          <a:solidFill>
                            <a:schemeClr val="tx1"/>
                          </a:solidFill>
                          <a:effectLst/>
                          <a:latin typeface="新細明體" pitchFamily="18" charset="-120"/>
                          <a:ea typeface="新細明體" pitchFamily="18" charset="-120"/>
                        </a:rPr>
                        <a:t>,</a:t>
                      </a:r>
                      <a:r>
                        <a:rPr kumimoji="0" lang="zh-CN" altLang="en-US" sz="700" b="0" i="0" u="none" strike="noStrike" cap="none" normalizeH="0" baseline="0" dirty="0">
                          <a:ln>
                            <a:noFill/>
                          </a:ln>
                          <a:solidFill>
                            <a:schemeClr val="tx1"/>
                          </a:solidFill>
                          <a:effectLst/>
                          <a:latin typeface="新細明體" pitchFamily="18" charset="-120"/>
                          <a:ea typeface="新細明體" pitchFamily="18" charset="-120"/>
                        </a:rPr>
                        <a:t>概不保證分派股息的金額；亦請參見附</a:t>
                      </a:r>
                      <a:r>
                        <a:rPr kumimoji="0" lang="en-US" altLang="en-US" sz="700" b="0" i="0" u="none" strike="noStrike" cap="none" normalizeH="0" baseline="0" dirty="0">
                          <a:ln>
                            <a:noFill/>
                          </a:ln>
                          <a:solidFill>
                            <a:schemeClr val="tx1"/>
                          </a:solidFill>
                          <a:effectLst/>
                          <a:latin typeface="新細明體" pitchFamily="18" charset="-120"/>
                          <a:ea typeface="新細明體" pitchFamily="18" charset="-120"/>
                        </a:rPr>
                        <a:t>註</a:t>
                      </a:r>
                      <a:r>
                        <a:rPr kumimoji="0" lang="en-US" altLang="zh-CN" sz="700" b="0" i="0" u="none" strike="noStrike" cap="none" normalizeH="0" baseline="0" dirty="0">
                          <a:ln>
                            <a:noFill/>
                          </a:ln>
                          <a:solidFill>
                            <a:schemeClr val="tx1"/>
                          </a:solidFill>
                          <a:effectLst/>
                          <a:latin typeface="新細明體" pitchFamily="18" charset="-120"/>
                          <a:ea typeface="新細明體" pitchFamily="18" charset="-120"/>
                        </a:rPr>
                        <a:t>1</a:t>
                      </a:r>
                      <a:r>
                        <a:rPr kumimoji="0" lang="zh-CN" altLang="en-US" sz="700" b="0" i="0" u="none" strike="noStrike" cap="none" normalizeH="0" baseline="0" dirty="0">
                          <a:ln>
                            <a:noFill/>
                          </a:ln>
                          <a:solidFill>
                            <a:schemeClr val="tx1"/>
                          </a:solidFill>
                          <a:effectLst/>
                          <a:latin typeface="新細明體" pitchFamily="18" charset="-120"/>
                          <a:ea typeface="新細明體" pitchFamily="18" charset="-120"/>
                        </a:rPr>
                        <a:t>）</a:t>
                      </a:r>
                      <a:endParaRPr kumimoji="0" lang="zh-TW" altLang="en-US" sz="700" b="0" i="0" u="none" strike="noStrike" cap="none" normalizeH="0" baseline="0" dirty="0">
                        <a:ln>
                          <a:noFill/>
                        </a:ln>
                        <a:solidFill>
                          <a:schemeClr val="tx1"/>
                        </a:solidFill>
                        <a:effectLst/>
                        <a:latin typeface="新細明體" pitchFamily="18" charset="-120"/>
                        <a:ea typeface="新細明體" pitchFamily="18" charset="-120"/>
                      </a:endParaRPr>
                    </a:p>
                  </a:txBody>
                  <a:tcPr marL="9525" marR="9525" marT="9529" marB="0" anchor="ctr" horzOverflow="overflow">
                    <a:lnL>
                      <a:noFill/>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5"/>
                  </a:ext>
                </a:extLst>
              </a:tr>
              <a:tr h="505667">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zh-TW" altLang="en-US" sz="700" b="1" i="0" u="none" strike="noStrike" cap="none" normalizeH="0" baseline="0">
                          <a:ln>
                            <a:noFill/>
                          </a:ln>
                          <a:solidFill>
                            <a:schemeClr val="tx1"/>
                          </a:solidFill>
                          <a:effectLst/>
                          <a:latin typeface="新細明體" pitchFamily="18" charset="-120"/>
                          <a:ea typeface="新細明體" pitchFamily="18" charset="-120"/>
                        </a:rPr>
                        <a:t>最低認購額</a:t>
                      </a:r>
                    </a:p>
                  </a:txBody>
                  <a:tcPr marL="9525" marR="9525" marT="9529" marB="0" anchor="ctr" horzOverflow="overflow">
                    <a:lnL w="12700" cap="flat" cmpd="sng" algn="ctr">
                      <a:solidFill>
                        <a:schemeClr val="accent1"/>
                      </a:solidFill>
                      <a:prstDash val="solid"/>
                      <a:round/>
                      <a:headEnd type="none" w="med" len="med"/>
                      <a:tailEnd type="none" w="med" len="med"/>
                    </a:lnL>
                    <a:lnR>
                      <a:noFill/>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zh-CN" sz="700" b="0" i="0" u="none" strike="noStrike" cap="none" normalizeH="0" baseline="0" dirty="0">
                          <a:ln>
                            <a:noFill/>
                          </a:ln>
                          <a:solidFill>
                            <a:schemeClr val="tx1"/>
                          </a:solidFill>
                          <a:effectLst/>
                          <a:latin typeface="新細明體" pitchFamily="18" charset="-120"/>
                          <a:ea typeface="新細明體" pitchFamily="18" charset="-120"/>
                        </a:rPr>
                        <a:t>A</a:t>
                      </a:r>
                      <a:r>
                        <a:rPr kumimoji="0" lang="zh-CN" altLang="en-US" sz="700" b="0" i="0" u="none" strike="noStrike" cap="none" normalizeH="0" baseline="0" dirty="0">
                          <a:ln>
                            <a:noFill/>
                          </a:ln>
                          <a:solidFill>
                            <a:schemeClr val="tx1"/>
                          </a:solidFill>
                          <a:effectLst/>
                          <a:latin typeface="新細明體" pitchFamily="18" charset="-120"/>
                          <a:ea typeface="新細明體" pitchFamily="18" charset="-120"/>
                        </a:rPr>
                        <a:t>類</a:t>
                      </a:r>
                      <a:r>
                        <a:rPr kumimoji="0" lang="en-US" altLang="zh-CN" sz="700" b="0" i="0" u="none" strike="noStrike" cap="none" normalizeH="0" baseline="0" dirty="0">
                          <a:ln>
                            <a:noFill/>
                          </a:ln>
                          <a:solidFill>
                            <a:schemeClr val="tx1"/>
                          </a:solidFill>
                          <a:effectLst/>
                          <a:latin typeface="新細明體" pitchFamily="18" charset="-120"/>
                          <a:ea typeface="新細明體" pitchFamily="18" charset="-120"/>
                        </a:rPr>
                        <a:t>:</a:t>
                      </a:r>
                      <a:r>
                        <a:rPr kumimoji="0" lang="zh-HK" altLang="en-US" sz="700" b="0" i="0" u="none" strike="noStrike" cap="none" normalizeH="0" baseline="0" dirty="0">
                          <a:ln>
                            <a:noFill/>
                          </a:ln>
                          <a:solidFill>
                            <a:schemeClr val="tx1"/>
                          </a:solidFill>
                          <a:effectLst/>
                          <a:latin typeface="新細明體" pitchFamily="18" charset="-120"/>
                          <a:ea typeface="新細明體" pitchFamily="18" charset="-120"/>
                        </a:rPr>
                        <a:t>人民幣</a:t>
                      </a:r>
                      <a:r>
                        <a:rPr kumimoji="0" lang="en-AU" altLang="zh-HK" sz="700" b="0" i="0" u="none" strike="noStrike" cap="none" normalizeH="0" baseline="0" dirty="0">
                          <a:ln>
                            <a:noFill/>
                          </a:ln>
                          <a:solidFill>
                            <a:schemeClr val="tx1"/>
                          </a:solidFill>
                          <a:effectLst/>
                          <a:latin typeface="新細明體" pitchFamily="18" charset="-120"/>
                          <a:ea typeface="新細明體" pitchFamily="18" charset="-120"/>
                        </a:rPr>
                        <a:t>10,000</a:t>
                      </a:r>
                      <a:r>
                        <a:rPr kumimoji="0" lang="zh-HK" altLang="en-US" sz="700" b="0" i="0" u="none" strike="noStrike" cap="none" normalizeH="0" baseline="0" dirty="0">
                          <a:ln>
                            <a:noFill/>
                          </a:ln>
                          <a:solidFill>
                            <a:schemeClr val="tx1"/>
                          </a:solidFill>
                          <a:effectLst/>
                          <a:latin typeface="新細明體" pitchFamily="18" charset="-120"/>
                          <a:ea typeface="新細明體" pitchFamily="18" charset="-120"/>
                        </a:rPr>
                        <a:t>元  </a:t>
                      </a:r>
                      <a:r>
                        <a:rPr kumimoji="0" lang="en-US" altLang="zh-HK" sz="700" b="0" i="0" u="none" strike="noStrike" cap="none" normalizeH="0" baseline="0" dirty="0">
                          <a:ln>
                            <a:noFill/>
                          </a:ln>
                          <a:solidFill>
                            <a:schemeClr val="tx1"/>
                          </a:solidFill>
                          <a:effectLst/>
                          <a:latin typeface="新細明體" pitchFamily="18" charset="-120"/>
                          <a:ea typeface="新細明體" pitchFamily="18" charset="-120"/>
                        </a:rPr>
                        <a:t>(</a:t>
                      </a:r>
                      <a:r>
                        <a:rPr kumimoji="0" lang="zh-TW" altLang="en-US" sz="700" b="0" i="0" u="none" strike="noStrike" cap="none" normalizeH="0" baseline="0" dirty="0">
                          <a:ln>
                            <a:noFill/>
                          </a:ln>
                          <a:solidFill>
                            <a:schemeClr val="tx1"/>
                          </a:solidFill>
                          <a:effectLst/>
                          <a:latin typeface="新細明體" pitchFamily="18" charset="-120"/>
                          <a:ea typeface="新細明體" pitchFamily="18" charset="-120"/>
                        </a:rPr>
                        <a:t>首次</a:t>
                      </a:r>
                      <a:r>
                        <a:rPr kumimoji="0" lang="en-US" altLang="zh-TW" sz="700" b="0" i="0" u="none" strike="noStrike" cap="none" normalizeH="0" baseline="0" dirty="0">
                          <a:ln>
                            <a:noFill/>
                          </a:ln>
                          <a:solidFill>
                            <a:schemeClr val="tx1"/>
                          </a:solidFill>
                          <a:effectLst/>
                          <a:latin typeface="新細明體" pitchFamily="18" charset="-120"/>
                          <a:ea typeface="新細明體" pitchFamily="18" charset="-120"/>
                        </a:rPr>
                        <a:t>)</a:t>
                      </a:r>
                      <a:endParaRPr kumimoji="0" lang="en-US" altLang="zh-CN" sz="700" b="0" i="0" u="none" strike="noStrike" cap="none" normalizeH="0" baseline="0" dirty="0">
                        <a:ln>
                          <a:noFill/>
                        </a:ln>
                        <a:solidFill>
                          <a:schemeClr val="tx1"/>
                        </a:solidFill>
                        <a:effectLst/>
                        <a:latin typeface="新細明體" pitchFamily="18" charset="-120"/>
                        <a:ea typeface="新細明體" pitchFamily="18" charset="-120"/>
                      </a:endParaRPr>
                    </a:p>
                    <a:p>
                      <a:pPr marL="0" marR="0" lvl="0" indent="0" algn="l" defTabSz="914400" rtl="0" eaLnBrk="1" fontAlgn="b" latinLnBrk="0" hangingPunct="1">
                        <a:lnSpc>
                          <a:spcPct val="100000"/>
                        </a:lnSpc>
                        <a:spcBef>
                          <a:spcPct val="0"/>
                        </a:spcBef>
                        <a:spcAft>
                          <a:spcPct val="0"/>
                        </a:spcAft>
                        <a:buClrTx/>
                        <a:buSzTx/>
                        <a:buFontTx/>
                        <a:buNone/>
                        <a:tabLst/>
                      </a:pPr>
                      <a:r>
                        <a:rPr kumimoji="0" lang="en-US" altLang="zh-CN" sz="700" b="0" i="0" u="none" strike="noStrike" cap="none" normalizeH="0" baseline="0" dirty="0">
                          <a:ln>
                            <a:noFill/>
                          </a:ln>
                          <a:solidFill>
                            <a:schemeClr val="tx1"/>
                          </a:solidFill>
                          <a:effectLst/>
                          <a:latin typeface="新細明體" pitchFamily="18" charset="-120"/>
                          <a:ea typeface="新細明體" pitchFamily="18" charset="-120"/>
                        </a:rPr>
                        <a:t>       </a:t>
                      </a:r>
                      <a:r>
                        <a:rPr kumimoji="0" lang="zh-CN" altLang="en-US" sz="700" b="0" i="0" u="none" strike="noStrike" cap="none" normalizeH="0" baseline="0" dirty="0">
                          <a:ln>
                            <a:noFill/>
                          </a:ln>
                          <a:solidFill>
                            <a:schemeClr val="tx1"/>
                          </a:solidFill>
                          <a:effectLst/>
                          <a:latin typeface="新細明體" pitchFamily="18" charset="-120"/>
                          <a:ea typeface="新細明體" pitchFamily="18" charset="-120"/>
                        </a:rPr>
                        <a:t>人民幣</a:t>
                      </a:r>
                      <a:r>
                        <a:rPr kumimoji="0" lang="en-US" altLang="zh-CN" sz="700" b="0" i="0" u="none" strike="noStrike" cap="none" normalizeH="0" baseline="0" dirty="0">
                          <a:ln>
                            <a:noFill/>
                          </a:ln>
                          <a:solidFill>
                            <a:schemeClr val="tx1"/>
                          </a:solidFill>
                          <a:effectLst/>
                          <a:latin typeface="新細明體" pitchFamily="18" charset="-120"/>
                          <a:ea typeface="新細明體" pitchFamily="18" charset="-120"/>
                        </a:rPr>
                        <a:t>5,000</a:t>
                      </a:r>
                      <a:r>
                        <a:rPr kumimoji="0" lang="zh-CN" altLang="en-US" sz="700" b="0" i="0" u="none" strike="noStrike" cap="none" normalizeH="0" baseline="0" dirty="0">
                          <a:ln>
                            <a:noFill/>
                          </a:ln>
                          <a:solidFill>
                            <a:schemeClr val="tx1"/>
                          </a:solidFill>
                          <a:effectLst/>
                          <a:latin typeface="新細明體" pitchFamily="18" charset="-120"/>
                          <a:ea typeface="新細明體" pitchFamily="18" charset="-120"/>
                        </a:rPr>
                        <a:t>元</a:t>
                      </a:r>
                      <a:r>
                        <a:rPr kumimoji="0" lang="en-US" altLang="zh-CN" sz="700" b="0" i="0" u="none" strike="noStrike" cap="none" normalizeH="0" baseline="0" dirty="0">
                          <a:ln>
                            <a:noFill/>
                          </a:ln>
                          <a:solidFill>
                            <a:schemeClr val="tx1"/>
                          </a:solidFill>
                          <a:effectLst/>
                          <a:latin typeface="新細明體" pitchFamily="18" charset="-120"/>
                          <a:ea typeface="新細明體" pitchFamily="18" charset="-120"/>
                        </a:rPr>
                        <a:t>(</a:t>
                      </a:r>
                      <a:r>
                        <a:rPr kumimoji="0" lang="zh-CN" altLang="en-US" sz="700" b="0" i="0" u="none" strike="noStrike" cap="none" normalizeH="0" baseline="0" dirty="0">
                          <a:ln>
                            <a:noFill/>
                          </a:ln>
                          <a:solidFill>
                            <a:schemeClr val="tx1"/>
                          </a:solidFill>
                          <a:effectLst/>
                          <a:latin typeface="新細明體" pitchFamily="18" charset="-120"/>
                          <a:ea typeface="新細明體" pitchFamily="18" charset="-120"/>
                        </a:rPr>
                        <a:t>增購）</a:t>
                      </a:r>
                      <a:endParaRPr kumimoji="0" lang="zh-TW" altLang="en-US" sz="700" b="0" i="0" u="none" strike="noStrike" cap="none" normalizeH="0" baseline="0" dirty="0">
                        <a:ln>
                          <a:noFill/>
                        </a:ln>
                        <a:solidFill>
                          <a:schemeClr val="tx1"/>
                        </a:solidFill>
                        <a:effectLst/>
                        <a:latin typeface="新細明體" pitchFamily="18" charset="-120"/>
                        <a:ea typeface="新細明體" pitchFamily="18" charset="-120"/>
                      </a:endParaRPr>
                    </a:p>
                    <a:p>
                      <a:pPr marL="0" marR="0" lvl="0" indent="0" algn="l" defTabSz="914400" rtl="0" eaLnBrk="1" fontAlgn="b" latinLnBrk="0" hangingPunct="1">
                        <a:lnSpc>
                          <a:spcPct val="100000"/>
                        </a:lnSpc>
                        <a:spcBef>
                          <a:spcPct val="0"/>
                        </a:spcBef>
                        <a:spcAft>
                          <a:spcPct val="0"/>
                        </a:spcAft>
                        <a:buClrTx/>
                        <a:buSzTx/>
                        <a:buFontTx/>
                        <a:buNone/>
                        <a:tabLst/>
                      </a:pPr>
                      <a:r>
                        <a:rPr kumimoji="0" lang="en-US" altLang="zh-CN" sz="700" b="0" i="0" u="none" strike="noStrike" cap="none" normalizeH="0" baseline="0" dirty="0">
                          <a:ln>
                            <a:noFill/>
                          </a:ln>
                          <a:solidFill>
                            <a:schemeClr val="tx1"/>
                          </a:solidFill>
                          <a:effectLst/>
                          <a:latin typeface="新細明體" pitchFamily="18" charset="-120"/>
                          <a:ea typeface="新細明體" pitchFamily="18" charset="-120"/>
                        </a:rPr>
                        <a:t>I </a:t>
                      </a:r>
                      <a:r>
                        <a:rPr kumimoji="0" lang="zh-CN" altLang="en-US" sz="700" b="0" i="0" u="none" strike="noStrike" cap="none" normalizeH="0" baseline="0" dirty="0">
                          <a:ln>
                            <a:noFill/>
                          </a:ln>
                          <a:solidFill>
                            <a:schemeClr val="tx1"/>
                          </a:solidFill>
                          <a:effectLst/>
                          <a:latin typeface="新細明體" pitchFamily="18" charset="-120"/>
                          <a:ea typeface="新細明體" pitchFamily="18" charset="-120"/>
                        </a:rPr>
                        <a:t>類</a:t>
                      </a:r>
                      <a:r>
                        <a:rPr kumimoji="0" lang="en-US" altLang="zh-CN" sz="700" b="0" i="0" u="none" strike="noStrike" cap="none" normalizeH="0" baseline="0" dirty="0">
                          <a:ln>
                            <a:noFill/>
                          </a:ln>
                          <a:solidFill>
                            <a:schemeClr val="tx1"/>
                          </a:solidFill>
                          <a:effectLst/>
                          <a:latin typeface="新細明體" pitchFamily="18" charset="-120"/>
                          <a:ea typeface="新細明體" pitchFamily="18" charset="-120"/>
                        </a:rPr>
                        <a:t>:</a:t>
                      </a:r>
                      <a:r>
                        <a:rPr kumimoji="0" lang="zh-CN" altLang="en-US" sz="700" b="0" i="0" u="none" strike="noStrike" cap="none" normalizeH="0" baseline="0" dirty="0">
                          <a:ln>
                            <a:noFill/>
                          </a:ln>
                          <a:solidFill>
                            <a:schemeClr val="tx1"/>
                          </a:solidFill>
                          <a:effectLst/>
                          <a:latin typeface="新細明體" pitchFamily="18" charset="-120"/>
                          <a:ea typeface="新細明體" pitchFamily="18" charset="-120"/>
                        </a:rPr>
                        <a:t>人民幣</a:t>
                      </a:r>
                      <a:r>
                        <a:rPr kumimoji="0" lang="en-US" altLang="zh-CN" sz="700" b="0" i="0" u="none" strike="noStrike" cap="none" normalizeH="0" baseline="0" dirty="0">
                          <a:ln>
                            <a:noFill/>
                          </a:ln>
                          <a:solidFill>
                            <a:schemeClr val="tx1"/>
                          </a:solidFill>
                          <a:effectLst/>
                          <a:latin typeface="新細明體" pitchFamily="18" charset="-120"/>
                          <a:ea typeface="新細明體" pitchFamily="18" charset="-120"/>
                        </a:rPr>
                        <a:t>10,000,000</a:t>
                      </a:r>
                      <a:r>
                        <a:rPr kumimoji="0" lang="zh-CN" altLang="en-US" sz="700" b="0" i="0" u="none" strike="noStrike" cap="none" normalizeH="0" baseline="0" dirty="0">
                          <a:ln>
                            <a:noFill/>
                          </a:ln>
                          <a:solidFill>
                            <a:schemeClr val="tx1"/>
                          </a:solidFill>
                          <a:effectLst/>
                          <a:latin typeface="新細明體" pitchFamily="18" charset="-120"/>
                          <a:ea typeface="新細明體" pitchFamily="18" charset="-120"/>
                        </a:rPr>
                        <a:t>元</a:t>
                      </a:r>
                      <a:r>
                        <a:rPr kumimoji="0" lang="en-US" altLang="zh-CN" sz="700" b="0" i="0" u="none" strike="noStrike" cap="none" normalizeH="0" baseline="0" dirty="0">
                          <a:ln>
                            <a:noFill/>
                          </a:ln>
                          <a:solidFill>
                            <a:schemeClr val="tx1"/>
                          </a:solidFill>
                          <a:effectLst/>
                          <a:latin typeface="新細明體" pitchFamily="18" charset="-120"/>
                          <a:ea typeface="新細明體" pitchFamily="18" charset="-120"/>
                        </a:rPr>
                        <a:t>(</a:t>
                      </a:r>
                      <a:r>
                        <a:rPr kumimoji="0" lang="zh-CN" altLang="en-US" sz="700" b="0" i="0" u="none" strike="noStrike" cap="none" normalizeH="0" baseline="0" dirty="0">
                          <a:ln>
                            <a:noFill/>
                          </a:ln>
                          <a:solidFill>
                            <a:schemeClr val="tx1"/>
                          </a:solidFill>
                          <a:effectLst/>
                          <a:latin typeface="新細明體" pitchFamily="18" charset="-120"/>
                          <a:ea typeface="新細明體" pitchFamily="18" charset="-120"/>
                        </a:rPr>
                        <a:t>首次</a:t>
                      </a:r>
                      <a:r>
                        <a:rPr kumimoji="0" lang="en-US" altLang="zh-CN" sz="700" b="0" i="0" u="none" strike="noStrike" cap="none" normalizeH="0" baseline="0" dirty="0">
                          <a:ln>
                            <a:noFill/>
                          </a:ln>
                          <a:solidFill>
                            <a:schemeClr val="tx1"/>
                          </a:solidFill>
                          <a:effectLst/>
                          <a:latin typeface="新細明體" pitchFamily="18" charset="-120"/>
                          <a:ea typeface="新細明體" pitchFamily="18" charset="-120"/>
                        </a:rPr>
                        <a:t>)</a:t>
                      </a:r>
                      <a:endParaRPr kumimoji="0" lang="zh-CN" altLang="en-US" sz="700" b="0" i="0" u="none" strike="noStrike" cap="none" normalizeH="0" baseline="0" dirty="0">
                        <a:ln>
                          <a:noFill/>
                        </a:ln>
                        <a:solidFill>
                          <a:schemeClr val="tx1"/>
                        </a:solidFill>
                        <a:effectLst/>
                        <a:latin typeface="新細明體" pitchFamily="18" charset="-120"/>
                        <a:ea typeface="新細明體" pitchFamily="18" charset="-120"/>
                      </a:endParaRPr>
                    </a:p>
                    <a:p>
                      <a:pPr marL="0" marR="0" lvl="0" indent="0" algn="l" defTabSz="914400" rtl="0" eaLnBrk="1" fontAlgn="b" latinLnBrk="0" hangingPunct="1">
                        <a:lnSpc>
                          <a:spcPct val="100000"/>
                        </a:lnSpc>
                        <a:spcBef>
                          <a:spcPct val="0"/>
                        </a:spcBef>
                        <a:spcAft>
                          <a:spcPct val="0"/>
                        </a:spcAft>
                        <a:buClrTx/>
                        <a:buSzTx/>
                        <a:buFontTx/>
                        <a:buNone/>
                        <a:tabLst/>
                      </a:pPr>
                      <a:r>
                        <a:rPr kumimoji="0" lang="zh-CN" altLang="en-US" sz="700" b="0" i="0" u="none" strike="noStrike" cap="none" normalizeH="0" baseline="0" dirty="0">
                          <a:ln>
                            <a:noFill/>
                          </a:ln>
                          <a:solidFill>
                            <a:schemeClr val="tx1"/>
                          </a:solidFill>
                          <a:effectLst/>
                          <a:latin typeface="新細明體" pitchFamily="18" charset="-120"/>
                          <a:ea typeface="新細明體" pitchFamily="18" charset="-120"/>
                        </a:rPr>
                        <a:t>       人民幣</a:t>
                      </a:r>
                      <a:r>
                        <a:rPr kumimoji="0" lang="en-US" altLang="zh-CN" sz="700" b="0" i="0" u="none" strike="noStrike" cap="none" normalizeH="0" baseline="0" dirty="0">
                          <a:ln>
                            <a:noFill/>
                          </a:ln>
                          <a:solidFill>
                            <a:schemeClr val="tx1"/>
                          </a:solidFill>
                          <a:effectLst/>
                          <a:latin typeface="新細明體" pitchFamily="18" charset="-120"/>
                          <a:ea typeface="新細明體" pitchFamily="18" charset="-120"/>
                        </a:rPr>
                        <a:t>100,000</a:t>
                      </a:r>
                      <a:r>
                        <a:rPr kumimoji="0" lang="zh-CN" altLang="en-US" sz="700" b="0" i="0" u="none" strike="noStrike" cap="none" normalizeH="0" baseline="0" dirty="0">
                          <a:ln>
                            <a:noFill/>
                          </a:ln>
                          <a:solidFill>
                            <a:schemeClr val="tx1"/>
                          </a:solidFill>
                          <a:effectLst/>
                          <a:latin typeface="新細明體" pitchFamily="18" charset="-120"/>
                          <a:ea typeface="新細明體" pitchFamily="18" charset="-120"/>
                        </a:rPr>
                        <a:t>元</a:t>
                      </a:r>
                      <a:r>
                        <a:rPr kumimoji="0" lang="en-US" altLang="zh-CN" sz="700" b="0" i="0" u="none" strike="noStrike" cap="none" normalizeH="0" baseline="0" dirty="0">
                          <a:ln>
                            <a:noFill/>
                          </a:ln>
                          <a:solidFill>
                            <a:schemeClr val="tx1"/>
                          </a:solidFill>
                          <a:effectLst/>
                          <a:latin typeface="新細明體" pitchFamily="18" charset="-120"/>
                          <a:ea typeface="新細明體" pitchFamily="18" charset="-120"/>
                        </a:rPr>
                        <a:t>(</a:t>
                      </a:r>
                      <a:r>
                        <a:rPr kumimoji="0" lang="zh-CN" altLang="en-US" sz="700" b="0" i="0" u="none" strike="noStrike" cap="none" normalizeH="0" baseline="0" dirty="0">
                          <a:ln>
                            <a:noFill/>
                          </a:ln>
                          <a:solidFill>
                            <a:schemeClr val="tx1"/>
                          </a:solidFill>
                          <a:effectLst/>
                          <a:latin typeface="新細明體" pitchFamily="18" charset="-120"/>
                          <a:ea typeface="新細明體" pitchFamily="18" charset="-120"/>
                        </a:rPr>
                        <a:t>增購）</a:t>
                      </a:r>
                      <a:endParaRPr kumimoji="0" lang="zh-TW" altLang="en-US" sz="700" b="0" i="0" u="none" strike="noStrike" cap="none" normalizeH="0" baseline="0" dirty="0">
                        <a:ln>
                          <a:noFill/>
                        </a:ln>
                        <a:solidFill>
                          <a:schemeClr val="tx1"/>
                        </a:solidFill>
                        <a:effectLst/>
                        <a:latin typeface="新細明體" pitchFamily="18" charset="-120"/>
                        <a:ea typeface="新細明體" pitchFamily="18" charset="-120"/>
                      </a:endParaRPr>
                    </a:p>
                  </a:txBody>
                  <a:tcPr marL="9525" marR="9525" marT="9529" marB="0" anchor="ctr" horzOverflow="overflow">
                    <a:lnL>
                      <a:noFill/>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6"/>
                  </a:ext>
                </a:extLst>
              </a:tr>
              <a:tr h="258488">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zh-TW" altLang="en-US" sz="700" b="1" i="0" u="none" strike="noStrike" cap="none" normalizeH="0" baseline="0" dirty="0">
                          <a:ln>
                            <a:noFill/>
                          </a:ln>
                          <a:solidFill>
                            <a:schemeClr val="tx1"/>
                          </a:solidFill>
                          <a:effectLst/>
                          <a:latin typeface="新細明體" pitchFamily="18" charset="-120"/>
                          <a:ea typeface="新細明體" pitchFamily="18" charset="-120"/>
                        </a:rPr>
                        <a:t>彭博代碼</a:t>
                      </a:r>
                    </a:p>
                  </a:txBody>
                  <a:tcPr marL="9525" marR="9525" marT="9529" marB="0" anchor="ctr" horzOverflow="overflow">
                    <a:lnL w="12700" cap="flat" cmpd="sng" algn="ctr">
                      <a:solidFill>
                        <a:schemeClr val="accent1"/>
                      </a:solidFill>
                      <a:prstDash val="solid"/>
                      <a:round/>
                      <a:headEnd type="none" w="med" len="med"/>
                      <a:tailEnd type="none" w="med" len="med"/>
                    </a:lnL>
                    <a:lnR>
                      <a:noFill/>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zh-CN" sz="700" b="0" i="0" u="none" strike="noStrike" cap="none" normalizeH="0" baseline="0" dirty="0">
                          <a:ln>
                            <a:noFill/>
                          </a:ln>
                          <a:solidFill>
                            <a:schemeClr val="tx1"/>
                          </a:solidFill>
                          <a:effectLst/>
                          <a:latin typeface="新細明體" pitchFamily="18" charset="-120"/>
                          <a:ea typeface="新細明體" pitchFamily="18" charset="-120"/>
                        </a:rPr>
                        <a:t>A</a:t>
                      </a:r>
                      <a:r>
                        <a:rPr kumimoji="0" lang="zh-CN" altLang="en-US" sz="700" b="0" i="0" u="none" strike="noStrike" cap="none" normalizeH="0" baseline="0" dirty="0">
                          <a:ln>
                            <a:noFill/>
                          </a:ln>
                          <a:solidFill>
                            <a:schemeClr val="tx1"/>
                          </a:solidFill>
                          <a:effectLst/>
                          <a:latin typeface="新細明體" pitchFamily="18" charset="-120"/>
                          <a:ea typeface="新細明體" pitchFamily="18" charset="-120"/>
                        </a:rPr>
                        <a:t>類</a:t>
                      </a:r>
                      <a:r>
                        <a:rPr kumimoji="0" lang="en-US" altLang="zh-CN" sz="700" b="0" i="0" u="none" strike="noStrike" cap="none" normalizeH="0" baseline="0" dirty="0">
                          <a:ln>
                            <a:noFill/>
                          </a:ln>
                          <a:solidFill>
                            <a:schemeClr val="tx1"/>
                          </a:solidFill>
                          <a:effectLst/>
                          <a:latin typeface="新細明體" pitchFamily="18" charset="-120"/>
                          <a:ea typeface="新細明體" pitchFamily="18" charset="-120"/>
                        </a:rPr>
                        <a:t>: SHWRMBA</a:t>
                      </a:r>
                      <a:r>
                        <a:rPr kumimoji="0" lang="en-US" altLang="zh-TW" sz="700" b="0" i="0" u="none" strike="noStrike" cap="none" normalizeH="0" baseline="0" dirty="0">
                          <a:ln>
                            <a:noFill/>
                          </a:ln>
                          <a:solidFill>
                            <a:schemeClr val="tx1"/>
                          </a:solidFill>
                          <a:effectLst/>
                          <a:latin typeface="新細明體" pitchFamily="18" charset="-120"/>
                          <a:ea typeface="新細明體" pitchFamily="18" charset="-120"/>
                        </a:rPr>
                        <a:t> HK</a:t>
                      </a:r>
                      <a:endParaRPr kumimoji="0" lang="en-US" altLang="zh-CN" sz="700" b="0" i="0" u="none" strike="noStrike" cap="none" normalizeH="0" baseline="0" dirty="0">
                        <a:ln>
                          <a:noFill/>
                        </a:ln>
                        <a:solidFill>
                          <a:schemeClr val="tx1"/>
                        </a:solidFill>
                        <a:effectLst/>
                        <a:latin typeface="新細明體" pitchFamily="18" charset="-120"/>
                        <a:ea typeface="新細明體" pitchFamily="18" charset="-120"/>
                      </a:endParaRPr>
                    </a:p>
                    <a:p>
                      <a:pPr marL="0" marR="0" lvl="0" indent="0" algn="l" defTabSz="914400" rtl="0" eaLnBrk="1" fontAlgn="b" latinLnBrk="0" hangingPunct="1">
                        <a:lnSpc>
                          <a:spcPct val="100000"/>
                        </a:lnSpc>
                        <a:spcBef>
                          <a:spcPct val="0"/>
                        </a:spcBef>
                        <a:spcAft>
                          <a:spcPct val="0"/>
                        </a:spcAft>
                        <a:buClrTx/>
                        <a:buSzTx/>
                        <a:buFontTx/>
                        <a:buNone/>
                        <a:tabLst/>
                      </a:pPr>
                      <a:r>
                        <a:rPr kumimoji="0" lang="en-US" altLang="zh-CN" sz="700" b="0" i="0" u="none" strike="noStrike" cap="none" normalizeH="0" baseline="0" dirty="0">
                          <a:ln>
                            <a:noFill/>
                          </a:ln>
                          <a:solidFill>
                            <a:schemeClr val="tx1"/>
                          </a:solidFill>
                          <a:effectLst/>
                          <a:latin typeface="新細明體" pitchFamily="18" charset="-120"/>
                          <a:ea typeface="新細明體" pitchFamily="18" charset="-120"/>
                        </a:rPr>
                        <a:t>I </a:t>
                      </a:r>
                      <a:r>
                        <a:rPr kumimoji="0" lang="zh-CN" altLang="en-US" sz="700" b="0" i="0" u="none" strike="noStrike" cap="none" normalizeH="0" baseline="0" dirty="0">
                          <a:ln>
                            <a:noFill/>
                          </a:ln>
                          <a:solidFill>
                            <a:schemeClr val="tx1"/>
                          </a:solidFill>
                          <a:effectLst/>
                          <a:latin typeface="新細明體" pitchFamily="18" charset="-120"/>
                          <a:ea typeface="新細明體" pitchFamily="18" charset="-120"/>
                        </a:rPr>
                        <a:t>類</a:t>
                      </a:r>
                      <a:r>
                        <a:rPr kumimoji="0" lang="en-US" altLang="zh-CN" sz="700" b="0" i="0" u="none" strike="noStrike" cap="none" normalizeH="0" baseline="0" dirty="0">
                          <a:ln>
                            <a:noFill/>
                          </a:ln>
                          <a:solidFill>
                            <a:schemeClr val="tx1"/>
                          </a:solidFill>
                          <a:effectLst/>
                          <a:latin typeface="新細明體" pitchFamily="18" charset="-120"/>
                          <a:ea typeface="新細明體" pitchFamily="18" charset="-120"/>
                        </a:rPr>
                        <a:t>: SHWRMBI</a:t>
                      </a:r>
                      <a:r>
                        <a:rPr kumimoji="0" lang="en-US" altLang="zh-TW" sz="700" b="0" i="0" u="none" strike="noStrike" cap="none" normalizeH="0" baseline="0" dirty="0">
                          <a:ln>
                            <a:noFill/>
                          </a:ln>
                          <a:solidFill>
                            <a:schemeClr val="tx1"/>
                          </a:solidFill>
                          <a:effectLst/>
                          <a:latin typeface="新細明體" pitchFamily="18" charset="-120"/>
                          <a:ea typeface="新細明體" pitchFamily="18" charset="-120"/>
                        </a:rPr>
                        <a:t> HK</a:t>
                      </a:r>
                      <a:endParaRPr kumimoji="0" lang="zh-TW" altLang="en-US" sz="700" b="0" i="0" u="none" strike="noStrike" cap="none" normalizeH="0" baseline="0" dirty="0">
                        <a:ln>
                          <a:noFill/>
                        </a:ln>
                        <a:solidFill>
                          <a:schemeClr val="tx1"/>
                        </a:solidFill>
                        <a:effectLst/>
                        <a:latin typeface="新細明體" pitchFamily="18" charset="-120"/>
                        <a:ea typeface="新細明體" pitchFamily="18" charset="-120"/>
                      </a:endParaRPr>
                    </a:p>
                  </a:txBody>
                  <a:tcPr marL="9525" marR="9525" marT="9529" marB="0" anchor="ctr" horzOverflow="overflow">
                    <a:lnL>
                      <a:noFill/>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7"/>
                  </a:ext>
                </a:extLst>
              </a:tr>
              <a:tr h="324725">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zh-TW" sz="700" b="1" i="0" u="none" strike="noStrike" cap="none" normalizeH="0" baseline="0">
                          <a:ln>
                            <a:noFill/>
                          </a:ln>
                          <a:solidFill>
                            <a:schemeClr val="tx1"/>
                          </a:solidFill>
                          <a:effectLst/>
                          <a:latin typeface="新細明體" pitchFamily="18" charset="-120"/>
                          <a:ea typeface="新細明體" pitchFamily="18" charset="-120"/>
                        </a:rPr>
                        <a:t>ISIN </a:t>
                      </a:r>
                      <a:r>
                        <a:rPr kumimoji="0" lang="zh-TW" altLang="en-US" sz="700" b="1" i="0" u="none" strike="noStrike" cap="none" normalizeH="0" baseline="0">
                          <a:ln>
                            <a:noFill/>
                          </a:ln>
                          <a:solidFill>
                            <a:schemeClr val="tx1"/>
                          </a:solidFill>
                          <a:effectLst/>
                          <a:latin typeface="新細明體" pitchFamily="18" charset="-120"/>
                          <a:ea typeface="新細明體" pitchFamily="18" charset="-120"/>
                        </a:rPr>
                        <a:t>代碼</a:t>
                      </a:r>
                    </a:p>
                  </a:txBody>
                  <a:tcPr marL="9525" marR="9525" marT="9529" marB="0" anchor="ctr" horzOverflow="overflow">
                    <a:lnL w="12700" cap="flat" cmpd="sng" algn="ctr">
                      <a:solidFill>
                        <a:schemeClr val="accent1"/>
                      </a:solidFill>
                      <a:prstDash val="solid"/>
                      <a:round/>
                      <a:headEnd type="none" w="med" len="med"/>
                      <a:tailEnd type="none" w="med" len="med"/>
                    </a:lnL>
                    <a:lnR>
                      <a:noFill/>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zh-CN" sz="700" b="0" i="0" u="none" strike="noStrike" cap="none" normalizeH="0" baseline="0" dirty="0">
                          <a:ln>
                            <a:noFill/>
                          </a:ln>
                          <a:solidFill>
                            <a:schemeClr val="tx1"/>
                          </a:solidFill>
                          <a:effectLst/>
                          <a:latin typeface="新細明體" pitchFamily="18" charset="-120"/>
                          <a:ea typeface="新細明體" pitchFamily="18" charset="-120"/>
                        </a:rPr>
                        <a:t>A</a:t>
                      </a:r>
                      <a:r>
                        <a:rPr kumimoji="0" lang="zh-CN" altLang="en-US" sz="700" b="0" i="0" u="none" strike="noStrike" cap="none" normalizeH="0" baseline="0" dirty="0">
                          <a:ln>
                            <a:noFill/>
                          </a:ln>
                          <a:solidFill>
                            <a:schemeClr val="tx1"/>
                          </a:solidFill>
                          <a:effectLst/>
                          <a:latin typeface="新細明體" pitchFamily="18" charset="-120"/>
                          <a:ea typeface="新細明體" pitchFamily="18" charset="-120"/>
                        </a:rPr>
                        <a:t>類</a:t>
                      </a:r>
                      <a:r>
                        <a:rPr kumimoji="0" lang="en-US" altLang="zh-CN" sz="700" b="0" i="0" u="none" strike="noStrike" cap="none" normalizeH="0" baseline="0" dirty="0">
                          <a:ln>
                            <a:noFill/>
                          </a:ln>
                          <a:solidFill>
                            <a:schemeClr val="tx1"/>
                          </a:solidFill>
                          <a:effectLst/>
                          <a:latin typeface="新細明體" pitchFamily="18" charset="-120"/>
                          <a:ea typeface="新細明體" pitchFamily="18" charset="-120"/>
                        </a:rPr>
                        <a:t>: HK0000098407</a:t>
                      </a:r>
                    </a:p>
                    <a:p>
                      <a:pPr marL="0" marR="0" lvl="0" indent="0" algn="l" defTabSz="914400" rtl="0" eaLnBrk="1" fontAlgn="b" latinLnBrk="0" hangingPunct="1">
                        <a:lnSpc>
                          <a:spcPct val="100000"/>
                        </a:lnSpc>
                        <a:spcBef>
                          <a:spcPct val="0"/>
                        </a:spcBef>
                        <a:spcAft>
                          <a:spcPct val="0"/>
                        </a:spcAft>
                        <a:buClrTx/>
                        <a:buSzTx/>
                        <a:buFontTx/>
                        <a:buNone/>
                        <a:tabLst/>
                      </a:pPr>
                      <a:r>
                        <a:rPr kumimoji="0" lang="en-US" altLang="zh-CN" sz="700" b="0" i="0" u="none" strike="noStrike" cap="none" normalizeH="0" baseline="0" dirty="0">
                          <a:ln>
                            <a:noFill/>
                          </a:ln>
                          <a:solidFill>
                            <a:schemeClr val="tx1"/>
                          </a:solidFill>
                          <a:effectLst/>
                          <a:latin typeface="新細明體" pitchFamily="18" charset="-120"/>
                          <a:ea typeface="新細明體" pitchFamily="18" charset="-120"/>
                        </a:rPr>
                        <a:t>I </a:t>
                      </a:r>
                      <a:r>
                        <a:rPr kumimoji="0" lang="zh-CN" altLang="en-US" sz="700" b="0" i="0" u="none" strike="noStrike" cap="none" normalizeH="0" baseline="0" dirty="0">
                          <a:ln>
                            <a:noFill/>
                          </a:ln>
                          <a:solidFill>
                            <a:schemeClr val="tx1"/>
                          </a:solidFill>
                          <a:effectLst/>
                          <a:latin typeface="新細明體" pitchFamily="18" charset="-120"/>
                          <a:ea typeface="新細明體" pitchFamily="18" charset="-120"/>
                        </a:rPr>
                        <a:t>類</a:t>
                      </a:r>
                      <a:r>
                        <a:rPr kumimoji="0" lang="en-US" altLang="zh-CN" sz="700" b="0" i="0" u="none" strike="noStrike" cap="none" normalizeH="0" baseline="0" dirty="0">
                          <a:ln>
                            <a:noFill/>
                          </a:ln>
                          <a:solidFill>
                            <a:schemeClr val="tx1"/>
                          </a:solidFill>
                          <a:effectLst/>
                          <a:latin typeface="新細明體" pitchFamily="18" charset="-120"/>
                          <a:ea typeface="新細明體" pitchFamily="18" charset="-120"/>
                        </a:rPr>
                        <a:t>: HK0000098415</a:t>
                      </a:r>
                    </a:p>
                  </a:txBody>
                  <a:tcPr marL="9525" marR="9525" marT="9529" marB="0" anchor="ctr" horzOverflow="overflow">
                    <a:lnL>
                      <a:noFill/>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8"/>
                  </a:ext>
                </a:extLst>
              </a:tr>
              <a:tr h="258488">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zh-CN" altLang="en-US" sz="700" b="1" i="0" u="none" strike="noStrike" cap="none" normalizeH="0" baseline="0" dirty="0">
                          <a:ln>
                            <a:noFill/>
                          </a:ln>
                          <a:solidFill>
                            <a:schemeClr val="tx1"/>
                          </a:solidFill>
                          <a:effectLst/>
                          <a:latin typeface="新細明體" pitchFamily="18" charset="-120"/>
                          <a:ea typeface="新細明體" pitchFamily="18" charset="-120"/>
                        </a:rPr>
                        <a:t>路透代碼</a:t>
                      </a:r>
                    </a:p>
                  </a:txBody>
                  <a:tcPr marL="9525" marR="9525" marT="9529" marB="0" anchor="ctr" horzOverflow="overflow">
                    <a:lnL w="12700" cap="flat" cmpd="sng" algn="ctr">
                      <a:solidFill>
                        <a:schemeClr val="accent1"/>
                      </a:solidFill>
                      <a:prstDash val="solid"/>
                      <a:round/>
                      <a:headEnd type="none" w="med" len="med"/>
                      <a:tailEnd type="none" w="med" len="med"/>
                    </a:lnL>
                    <a:lnR>
                      <a:noFill/>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zh-CN" sz="700" b="0" i="0" u="none" strike="noStrike" cap="none" normalizeH="0" baseline="0" dirty="0">
                          <a:ln>
                            <a:noFill/>
                          </a:ln>
                          <a:solidFill>
                            <a:schemeClr val="tx1"/>
                          </a:solidFill>
                          <a:effectLst/>
                          <a:latin typeface="新細明體" pitchFamily="18" charset="-120"/>
                          <a:ea typeface="新細明體" pitchFamily="18" charset="-120"/>
                        </a:rPr>
                        <a:t>A</a:t>
                      </a:r>
                      <a:r>
                        <a:rPr kumimoji="0" lang="zh-CN" altLang="en-US" sz="700" b="0" i="0" u="none" strike="noStrike" cap="none" normalizeH="0" baseline="0" dirty="0">
                          <a:ln>
                            <a:noFill/>
                          </a:ln>
                          <a:solidFill>
                            <a:schemeClr val="tx1"/>
                          </a:solidFill>
                          <a:effectLst/>
                          <a:latin typeface="新細明體" pitchFamily="18" charset="-120"/>
                          <a:ea typeface="新細明體" pitchFamily="18" charset="-120"/>
                        </a:rPr>
                        <a:t>類</a:t>
                      </a:r>
                      <a:r>
                        <a:rPr kumimoji="0" lang="en-US" altLang="zh-CN" sz="700" b="0" i="0" u="none" strike="noStrike" cap="none" normalizeH="0" baseline="0" dirty="0">
                          <a:ln>
                            <a:noFill/>
                          </a:ln>
                          <a:solidFill>
                            <a:schemeClr val="tx1"/>
                          </a:solidFill>
                          <a:effectLst/>
                          <a:latin typeface="新細明體" pitchFamily="18" charset="-120"/>
                          <a:ea typeface="新細明體" pitchFamily="18" charset="-120"/>
                        </a:rPr>
                        <a:t>: 68125485</a:t>
                      </a:r>
                    </a:p>
                    <a:p>
                      <a:pPr marL="0" marR="0" lvl="0" indent="0" algn="l" defTabSz="914400" rtl="0" eaLnBrk="1" fontAlgn="b" latinLnBrk="0" hangingPunct="1">
                        <a:lnSpc>
                          <a:spcPct val="100000"/>
                        </a:lnSpc>
                        <a:spcBef>
                          <a:spcPct val="0"/>
                        </a:spcBef>
                        <a:spcAft>
                          <a:spcPct val="0"/>
                        </a:spcAft>
                        <a:buClrTx/>
                        <a:buSzTx/>
                        <a:buFontTx/>
                        <a:buNone/>
                        <a:tabLst/>
                      </a:pPr>
                      <a:r>
                        <a:rPr kumimoji="0" lang="en-US" altLang="zh-CN" sz="700" b="0" i="0" u="none" strike="noStrike" cap="none" normalizeH="0" baseline="0" dirty="0">
                          <a:ln>
                            <a:noFill/>
                          </a:ln>
                          <a:solidFill>
                            <a:schemeClr val="tx1"/>
                          </a:solidFill>
                          <a:effectLst/>
                          <a:latin typeface="新細明體" pitchFamily="18" charset="-120"/>
                          <a:ea typeface="新細明體" pitchFamily="18" charset="-120"/>
                        </a:rPr>
                        <a:t>I </a:t>
                      </a:r>
                      <a:r>
                        <a:rPr kumimoji="0" lang="zh-CN" altLang="en-US" sz="700" b="0" i="0" u="none" strike="noStrike" cap="none" normalizeH="0" baseline="0" dirty="0">
                          <a:ln>
                            <a:noFill/>
                          </a:ln>
                          <a:solidFill>
                            <a:schemeClr val="tx1"/>
                          </a:solidFill>
                          <a:effectLst/>
                          <a:latin typeface="新細明體" pitchFamily="18" charset="-120"/>
                          <a:ea typeface="新細明體" pitchFamily="18" charset="-120"/>
                        </a:rPr>
                        <a:t>類</a:t>
                      </a:r>
                      <a:r>
                        <a:rPr kumimoji="0" lang="en-US" altLang="zh-CN" sz="700" b="0" i="0" u="none" strike="noStrike" cap="none" normalizeH="0" baseline="0" dirty="0">
                          <a:ln>
                            <a:noFill/>
                          </a:ln>
                          <a:solidFill>
                            <a:schemeClr val="tx1"/>
                          </a:solidFill>
                          <a:effectLst/>
                          <a:latin typeface="新細明體" pitchFamily="18" charset="-120"/>
                          <a:ea typeface="新細明體" pitchFamily="18" charset="-120"/>
                        </a:rPr>
                        <a:t>: 68125486</a:t>
                      </a:r>
                    </a:p>
                  </a:txBody>
                  <a:tcPr marL="9525" marR="9525" marT="9529" marB="0" anchor="ctr" horzOverflow="overflow">
                    <a:lnL>
                      <a:noFill/>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9"/>
                  </a:ext>
                </a:extLst>
              </a:tr>
            </a:tbl>
          </a:graphicData>
        </a:graphic>
      </p:graphicFrame>
      <p:sp>
        <p:nvSpPr>
          <p:cNvPr id="2135" name="TextBox 11"/>
          <p:cNvSpPr txBox="1">
            <a:spLocks noChangeArrowheads="1"/>
          </p:cNvSpPr>
          <p:nvPr/>
        </p:nvSpPr>
        <p:spPr bwMode="auto">
          <a:xfrm>
            <a:off x="152400" y="7696200"/>
            <a:ext cx="1752600" cy="436563"/>
          </a:xfrm>
          <a:prstGeom prst="rect">
            <a:avLst/>
          </a:prstGeom>
          <a:noFill/>
          <a:ln w="9525">
            <a:noFill/>
            <a:miter lim="800000"/>
            <a:headEnd/>
            <a:tailEnd/>
          </a:ln>
        </p:spPr>
        <p:txBody>
          <a:bodyPr wrap="square">
            <a:spAutoFit/>
          </a:bodyPr>
          <a:lstStyle/>
          <a:p>
            <a:pPr>
              <a:lnSpc>
                <a:spcPct val="80000"/>
              </a:lnSpc>
            </a:pPr>
            <a:r>
              <a:rPr kumimoji="0" lang="zh-TW" altLang="en-US" sz="700" dirty="0">
                <a:solidFill>
                  <a:schemeClr val="bg1"/>
                </a:solidFill>
                <a:latin typeface="新細明體" pitchFamily="18" charset="-120"/>
              </a:rPr>
              <a:t>查詢方式：</a:t>
            </a:r>
          </a:p>
          <a:p>
            <a:pPr>
              <a:lnSpc>
                <a:spcPct val="80000"/>
              </a:lnSpc>
            </a:pPr>
            <a:r>
              <a:rPr kumimoji="0" lang="zh-TW" altLang="en-US" sz="700" dirty="0">
                <a:solidFill>
                  <a:schemeClr val="bg1"/>
                </a:solidFill>
                <a:latin typeface="新細明體" pitchFamily="18" charset="-120"/>
              </a:rPr>
              <a:t>熱線： </a:t>
            </a:r>
            <a:r>
              <a:rPr kumimoji="0" lang="en-US" altLang="zh-TW" sz="700" dirty="0">
                <a:solidFill>
                  <a:schemeClr val="bg1"/>
                </a:solidFill>
                <a:latin typeface="新細明體" pitchFamily="18" charset="-120"/>
              </a:rPr>
              <a:t>(852) 2509-8372</a:t>
            </a:r>
          </a:p>
          <a:p>
            <a:pPr>
              <a:lnSpc>
                <a:spcPct val="80000"/>
              </a:lnSpc>
            </a:pPr>
            <a:r>
              <a:rPr kumimoji="0" lang="zh-TW" altLang="en-US" sz="700" dirty="0">
                <a:solidFill>
                  <a:schemeClr val="bg1"/>
                </a:solidFill>
                <a:latin typeface="新細明體" pitchFamily="18" charset="-120"/>
              </a:rPr>
              <a:t>電郵： </a:t>
            </a:r>
            <a:r>
              <a:rPr kumimoji="0" lang="en-US" altLang="zh-TW" sz="700" dirty="0">
                <a:solidFill>
                  <a:schemeClr val="bg1"/>
                </a:solidFill>
                <a:latin typeface="新細明體" pitchFamily="18" charset="-120"/>
              </a:rPr>
              <a:t>swaminfo@swhyhk.com</a:t>
            </a:r>
          </a:p>
          <a:p>
            <a:pPr>
              <a:lnSpc>
                <a:spcPct val="80000"/>
              </a:lnSpc>
            </a:pPr>
            <a:r>
              <a:rPr kumimoji="0" lang="zh-TW" altLang="en-US" sz="700" dirty="0">
                <a:solidFill>
                  <a:schemeClr val="bg1"/>
                </a:solidFill>
                <a:latin typeface="新細明體" pitchFamily="18" charset="-120"/>
              </a:rPr>
              <a:t>網址： </a:t>
            </a:r>
            <a:r>
              <a:rPr kumimoji="0" lang="en-US" altLang="zh-TW" sz="700" dirty="0">
                <a:solidFill>
                  <a:schemeClr val="bg1"/>
                </a:solidFill>
                <a:latin typeface="新細明體" pitchFamily="18" charset="-120"/>
              </a:rPr>
              <a:t>www.swhyhk.com</a:t>
            </a:r>
            <a:endParaRPr kumimoji="0" lang="en-US" altLang="zh-TW" sz="800" dirty="0">
              <a:solidFill>
                <a:schemeClr val="bg1"/>
              </a:solidFill>
              <a:latin typeface="新細明體" pitchFamily="18" charset="-120"/>
            </a:endParaRPr>
          </a:p>
        </p:txBody>
      </p:sp>
      <p:graphicFrame>
        <p:nvGraphicFramePr>
          <p:cNvPr id="2269" name="Group 221"/>
          <p:cNvGraphicFramePr>
            <a:graphicFrameLocks noGrp="1"/>
          </p:cNvGraphicFramePr>
          <p:nvPr>
            <p:extLst>
              <p:ext uri="{D42A27DB-BD31-4B8C-83A1-F6EECF244321}">
                <p14:modId xmlns:p14="http://schemas.microsoft.com/office/powerpoint/2010/main" val="1709048909"/>
              </p:ext>
            </p:extLst>
          </p:nvPr>
        </p:nvGraphicFramePr>
        <p:xfrm>
          <a:off x="152400" y="6019799"/>
          <a:ext cx="1752600" cy="1686130"/>
        </p:xfrm>
        <a:graphic>
          <a:graphicData uri="http://schemas.openxmlformats.org/drawingml/2006/table">
            <a:tbl>
              <a:tblPr/>
              <a:tblGrid>
                <a:gridCol w="533400">
                  <a:extLst>
                    <a:ext uri="{9D8B030D-6E8A-4147-A177-3AD203B41FA5}">
                      <a16:colId xmlns:a16="http://schemas.microsoft.com/office/drawing/2014/main" val="20000"/>
                    </a:ext>
                  </a:extLst>
                </a:gridCol>
                <a:gridCol w="1219200">
                  <a:extLst>
                    <a:ext uri="{9D8B030D-6E8A-4147-A177-3AD203B41FA5}">
                      <a16:colId xmlns:a16="http://schemas.microsoft.com/office/drawing/2014/main" val="20001"/>
                    </a:ext>
                  </a:extLst>
                </a:gridCol>
              </a:tblGrid>
              <a:tr h="152401">
                <a:tc grid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zh-TW" altLang="en-US" sz="700" b="1" i="0" u="none" strike="noStrike" cap="none" normalizeH="0" baseline="0" dirty="0">
                          <a:ln>
                            <a:noFill/>
                          </a:ln>
                          <a:solidFill>
                            <a:srgbClr val="000000"/>
                          </a:solidFill>
                          <a:effectLst/>
                          <a:latin typeface="新細明體" pitchFamily="18" charset="-120"/>
                          <a:ea typeface="新細明體" pitchFamily="18" charset="-120"/>
                        </a:rPr>
                        <a:t>費用</a:t>
                      </a:r>
                    </a:p>
                  </a:txBody>
                  <a:tcPr marL="9525" marR="9525" marT="9525" marB="0" anchor="ctr" horzOverflow="overflow">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chemeClr val="bg1"/>
                    </a:solidFill>
                  </a:tcPr>
                </a:tc>
                <a:tc hMerge="1">
                  <a:txBody>
                    <a:bodyPr/>
                    <a:lstStyle/>
                    <a:p>
                      <a:endParaRPr lang="zh-TW" altLang="en-US"/>
                    </a:p>
                  </a:txBody>
                  <a:tcPr/>
                </a:tc>
                <a:extLst>
                  <a:ext uri="{0D108BD9-81ED-4DB2-BD59-A6C34878D82A}">
                    <a16:rowId xmlns:a16="http://schemas.microsoft.com/office/drawing/2014/main" val="10000"/>
                  </a:ext>
                </a:extLst>
              </a:tr>
              <a:tr h="142672">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zh-TW" altLang="en-US" sz="700" b="1" i="0" u="none" strike="noStrike" cap="none" normalizeH="0" baseline="0">
                          <a:ln>
                            <a:noFill/>
                          </a:ln>
                          <a:solidFill>
                            <a:srgbClr val="000000"/>
                          </a:solidFill>
                          <a:effectLst/>
                          <a:latin typeface="新細明體" pitchFamily="18" charset="-120"/>
                          <a:ea typeface="新細明體" pitchFamily="18" charset="-120"/>
                        </a:rPr>
                        <a:t>認購費用</a:t>
                      </a:r>
                    </a:p>
                  </a:txBody>
                  <a:tcPr marL="9525" marR="9525" marT="9525" marB="0" anchor="ctr" horzOverflow="overflow">
                    <a:lnL w="12700" cap="flat" cmpd="sng" algn="ctr">
                      <a:solidFill>
                        <a:schemeClr val="accent1"/>
                      </a:solidFill>
                      <a:prstDash val="solid"/>
                      <a:round/>
                      <a:headEnd type="none" w="med" len="med"/>
                      <a:tailEnd type="none" w="med" len="med"/>
                    </a:lnL>
                    <a:lnR>
                      <a:noFill/>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zh-CN" sz="700" b="0" i="0" u="none" strike="noStrike" cap="none" normalizeH="0" baseline="0" dirty="0">
                          <a:ln>
                            <a:noFill/>
                          </a:ln>
                          <a:solidFill>
                            <a:srgbClr val="000000"/>
                          </a:solidFill>
                          <a:effectLst/>
                          <a:latin typeface="新細明體" pitchFamily="18" charset="-120"/>
                          <a:ea typeface="新細明體" pitchFamily="18" charset="-120"/>
                        </a:rPr>
                        <a:t>A</a:t>
                      </a:r>
                      <a:r>
                        <a:rPr kumimoji="0" lang="zh-CN" altLang="en-US" sz="700" b="0" i="0" u="none" strike="noStrike" cap="none" normalizeH="0" baseline="0" dirty="0">
                          <a:ln>
                            <a:noFill/>
                          </a:ln>
                          <a:solidFill>
                            <a:srgbClr val="000000"/>
                          </a:solidFill>
                          <a:effectLst/>
                          <a:latin typeface="新細明體" pitchFamily="18" charset="-120"/>
                          <a:ea typeface="新細明體" pitchFamily="18" charset="-120"/>
                        </a:rPr>
                        <a:t>類及</a:t>
                      </a:r>
                      <a:r>
                        <a:rPr kumimoji="0" lang="en-US" altLang="zh-CN" sz="700" b="0" i="0" u="none" strike="noStrike" cap="none" normalizeH="0" baseline="0" dirty="0">
                          <a:ln>
                            <a:noFill/>
                          </a:ln>
                          <a:solidFill>
                            <a:srgbClr val="000000"/>
                          </a:solidFill>
                          <a:effectLst/>
                          <a:latin typeface="新細明體" pitchFamily="18" charset="-120"/>
                          <a:ea typeface="新細明體" pitchFamily="18" charset="-120"/>
                        </a:rPr>
                        <a:t>I</a:t>
                      </a:r>
                      <a:r>
                        <a:rPr kumimoji="0" lang="zh-CN" altLang="en-US" sz="700" b="0" i="0" u="none" strike="noStrike" cap="none" normalizeH="0" baseline="0" dirty="0">
                          <a:ln>
                            <a:noFill/>
                          </a:ln>
                          <a:solidFill>
                            <a:srgbClr val="000000"/>
                          </a:solidFill>
                          <a:effectLst/>
                          <a:latin typeface="新細明體" pitchFamily="18" charset="-120"/>
                          <a:ea typeface="新細明體" pitchFamily="18" charset="-120"/>
                        </a:rPr>
                        <a:t>類</a:t>
                      </a:r>
                      <a:r>
                        <a:rPr kumimoji="0" lang="en-US" altLang="zh-CN" sz="700" b="0" i="0" u="none" strike="noStrike" cap="none" normalizeH="0" baseline="0" dirty="0">
                          <a:ln>
                            <a:noFill/>
                          </a:ln>
                          <a:solidFill>
                            <a:srgbClr val="000000"/>
                          </a:solidFill>
                          <a:effectLst/>
                          <a:latin typeface="新細明體" pitchFamily="18" charset="-120"/>
                          <a:ea typeface="新細明體" pitchFamily="18" charset="-120"/>
                        </a:rPr>
                        <a:t>: </a:t>
                      </a:r>
                      <a:r>
                        <a:rPr kumimoji="0" lang="zh-TW" altLang="en-US" sz="700" b="0" i="0" u="none" strike="noStrike" cap="none" normalizeH="0" baseline="0" dirty="0">
                          <a:ln>
                            <a:noFill/>
                          </a:ln>
                          <a:solidFill>
                            <a:srgbClr val="000000"/>
                          </a:solidFill>
                          <a:effectLst/>
                          <a:latin typeface="新細明體" pitchFamily="18" charset="-120"/>
                          <a:ea typeface="新細明體" pitchFamily="18" charset="-120"/>
                        </a:rPr>
                        <a:t>最多為</a:t>
                      </a:r>
                      <a:r>
                        <a:rPr kumimoji="0" lang="en-US" altLang="zh-TW" sz="700" b="0" i="0" u="none" strike="noStrike" cap="none" normalizeH="0" baseline="0" dirty="0">
                          <a:ln>
                            <a:noFill/>
                          </a:ln>
                          <a:solidFill>
                            <a:srgbClr val="000000"/>
                          </a:solidFill>
                          <a:effectLst/>
                          <a:latin typeface="新細明體" pitchFamily="18" charset="-120"/>
                          <a:ea typeface="新細明體" pitchFamily="18" charset="-120"/>
                        </a:rPr>
                        <a:t>5%</a:t>
                      </a:r>
                    </a:p>
                  </a:txBody>
                  <a:tcPr marL="9525" marR="9525" marT="9525" marB="0" anchor="ctr" horzOverflow="overflow">
                    <a:lnL>
                      <a:noFill/>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1"/>
                  </a:ext>
                </a:extLst>
              </a:tr>
              <a:tr h="275960">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zh-TW" altLang="en-US" sz="700" b="1" i="0" u="none" strike="noStrike" cap="none" normalizeH="0" baseline="0" dirty="0">
                          <a:ln>
                            <a:noFill/>
                          </a:ln>
                          <a:solidFill>
                            <a:schemeClr val="tx1"/>
                          </a:solidFill>
                          <a:effectLst/>
                          <a:latin typeface="新細明體" pitchFamily="18" charset="-120"/>
                          <a:ea typeface="新細明體" pitchFamily="18" charset="-120"/>
                        </a:rPr>
                        <a:t>管理費用</a:t>
                      </a:r>
                    </a:p>
                  </a:txBody>
                  <a:tcPr marL="9525" marR="9525" marT="9525" marB="0" anchor="ctr" horzOverflow="overflow">
                    <a:lnL w="12700" cap="flat" cmpd="sng" algn="ctr">
                      <a:solidFill>
                        <a:schemeClr val="accent1"/>
                      </a:solidFill>
                      <a:prstDash val="solid"/>
                      <a:round/>
                      <a:headEnd type="none" w="med" len="med"/>
                      <a:tailEnd type="none" w="med" len="med"/>
                    </a:lnL>
                    <a:lnR>
                      <a:noFill/>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zh-TW" sz="700" b="0" i="0" u="none" strike="noStrike" cap="none" normalizeH="0" baseline="0" dirty="0">
                          <a:ln>
                            <a:noFill/>
                          </a:ln>
                          <a:solidFill>
                            <a:schemeClr val="tx1"/>
                          </a:solidFill>
                          <a:effectLst/>
                          <a:latin typeface="新細明體" pitchFamily="18" charset="-120"/>
                          <a:ea typeface="新細明體" pitchFamily="18" charset="-120"/>
                        </a:rPr>
                        <a:t>A </a:t>
                      </a:r>
                      <a:r>
                        <a:rPr kumimoji="0" lang="zh-TW" altLang="en-US" sz="700" b="0" i="0" u="none" strike="noStrike" cap="none" normalizeH="0" baseline="0" dirty="0">
                          <a:ln>
                            <a:noFill/>
                          </a:ln>
                          <a:solidFill>
                            <a:schemeClr val="tx1"/>
                          </a:solidFill>
                          <a:effectLst/>
                          <a:latin typeface="新細明體" pitchFamily="18" charset="-120"/>
                          <a:ea typeface="新細明體" pitchFamily="18" charset="-120"/>
                        </a:rPr>
                        <a:t>類</a:t>
                      </a:r>
                      <a:r>
                        <a:rPr kumimoji="0" lang="en-US" altLang="zh-TW" sz="700" b="0" i="0" u="none" strike="noStrike" cap="none" normalizeH="0" baseline="0" dirty="0">
                          <a:ln>
                            <a:noFill/>
                          </a:ln>
                          <a:solidFill>
                            <a:schemeClr val="tx1"/>
                          </a:solidFill>
                          <a:effectLst/>
                          <a:latin typeface="新細明體" pitchFamily="18" charset="-120"/>
                          <a:ea typeface="新細明體" pitchFamily="18" charset="-120"/>
                        </a:rPr>
                        <a:t>: </a:t>
                      </a:r>
                      <a:r>
                        <a:rPr kumimoji="0" lang="zh-TW" altLang="en-US" sz="700" b="0" i="0" u="none" strike="noStrike" cap="none" normalizeH="0" baseline="0" dirty="0">
                          <a:ln>
                            <a:noFill/>
                          </a:ln>
                          <a:solidFill>
                            <a:schemeClr val="tx1"/>
                          </a:solidFill>
                          <a:effectLst/>
                          <a:latin typeface="新細明體" pitchFamily="18" charset="-120"/>
                          <a:ea typeface="新細明體" pitchFamily="18" charset="-120"/>
                        </a:rPr>
                        <a:t>每年</a:t>
                      </a:r>
                      <a:r>
                        <a:rPr kumimoji="0" lang="en-US" altLang="zh-TW" sz="700" b="0" i="0" u="none" strike="noStrike" cap="none" normalizeH="0" baseline="0" dirty="0">
                          <a:ln>
                            <a:noFill/>
                          </a:ln>
                          <a:solidFill>
                            <a:schemeClr val="tx1"/>
                          </a:solidFill>
                          <a:effectLst/>
                          <a:latin typeface="新細明體" pitchFamily="18" charset="-120"/>
                          <a:ea typeface="新細明體" pitchFamily="18" charset="-120"/>
                        </a:rPr>
                        <a:t>1.2%</a:t>
                      </a:r>
                    </a:p>
                    <a:p>
                      <a:pPr marL="0" marR="0" lvl="0" indent="0" algn="l" defTabSz="914400" rtl="0" eaLnBrk="1" fontAlgn="b" latinLnBrk="0" hangingPunct="1">
                        <a:lnSpc>
                          <a:spcPct val="100000"/>
                        </a:lnSpc>
                        <a:spcBef>
                          <a:spcPct val="0"/>
                        </a:spcBef>
                        <a:spcAft>
                          <a:spcPct val="0"/>
                        </a:spcAft>
                        <a:buClrTx/>
                        <a:buSzTx/>
                        <a:buFontTx/>
                        <a:buNone/>
                        <a:tabLst/>
                      </a:pPr>
                      <a:r>
                        <a:rPr kumimoji="0" lang="en-US" altLang="zh-TW" sz="700" b="0" i="0" u="none" strike="noStrike" cap="none" normalizeH="0" baseline="0" dirty="0">
                          <a:ln>
                            <a:noFill/>
                          </a:ln>
                          <a:solidFill>
                            <a:schemeClr val="tx1"/>
                          </a:solidFill>
                          <a:effectLst/>
                          <a:latin typeface="新細明體" pitchFamily="18" charset="-120"/>
                          <a:ea typeface="新細明體" pitchFamily="18" charset="-120"/>
                        </a:rPr>
                        <a:t>I  </a:t>
                      </a:r>
                      <a:r>
                        <a:rPr kumimoji="0" lang="zh-TW" altLang="en-US" sz="700" b="0" i="0" u="none" strike="noStrike" cap="none" normalizeH="0" baseline="0" dirty="0">
                          <a:ln>
                            <a:noFill/>
                          </a:ln>
                          <a:solidFill>
                            <a:schemeClr val="tx1"/>
                          </a:solidFill>
                          <a:effectLst/>
                          <a:latin typeface="新細明體" pitchFamily="18" charset="-120"/>
                          <a:ea typeface="新細明體" pitchFamily="18" charset="-120"/>
                        </a:rPr>
                        <a:t>類</a:t>
                      </a:r>
                      <a:r>
                        <a:rPr kumimoji="0" lang="en-US" altLang="zh-TW" sz="700" b="0" i="0" u="none" strike="noStrike" cap="none" normalizeH="0" baseline="0" dirty="0">
                          <a:ln>
                            <a:noFill/>
                          </a:ln>
                          <a:solidFill>
                            <a:schemeClr val="tx1"/>
                          </a:solidFill>
                          <a:effectLst/>
                          <a:latin typeface="新細明體" pitchFamily="18" charset="-120"/>
                          <a:ea typeface="新細明體" pitchFamily="18" charset="-120"/>
                        </a:rPr>
                        <a:t>: </a:t>
                      </a:r>
                      <a:r>
                        <a:rPr kumimoji="0" lang="zh-TW" altLang="en-US" sz="700" b="0" i="0" u="none" strike="noStrike" cap="none" normalizeH="0" baseline="0" dirty="0">
                          <a:ln>
                            <a:noFill/>
                          </a:ln>
                          <a:solidFill>
                            <a:schemeClr val="tx1"/>
                          </a:solidFill>
                          <a:effectLst/>
                          <a:latin typeface="新細明體" pitchFamily="18" charset="-120"/>
                          <a:ea typeface="新細明體" pitchFamily="18" charset="-120"/>
                        </a:rPr>
                        <a:t>每年</a:t>
                      </a:r>
                      <a:r>
                        <a:rPr kumimoji="0" lang="en-US" altLang="zh-TW" sz="700" b="0" i="0" u="none" strike="noStrike" cap="none" normalizeH="0" baseline="0" dirty="0">
                          <a:ln>
                            <a:noFill/>
                          </a:ln>
                          <a:solidFill>
                            <a:schemeClr val="tx1"/>
                          </a:solidFill>
                          <a:effectLst/>
                          <a:latin typeface="新細明體" pitchFamily="18" charset="-120"/>
                          <a:ea typeface="新細明體" pitchFamily="18" charset="-120"/>
                        </a:rPr>
                        <a:t> 0.5%</a:t>
                      </a:r>
                    </a:p>
                  </a:txBody>
                  <a:tcPr marL="9525" marR="9525" marT="9525" marB="0" anchor="ctr" horzOverflow="overflow">
                    <a:lnL>
                      <a:noFill/>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2"/>
                  </a:ext>
                </a:extLst>
              </a:tr>
              <a:tr h="407368">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zh-TW" altLang="en-US" sz="700" b="1" i="0" u="none" strike="noStrike" cap="none" normalizeH="0" baseline="0">
                          <a:ln>
                            <a:noFill/>
                          </a:ln>
                          <a:solidFill>
                            <a:srgbClr val="000000"/>
                          </a:solidFill>
                          <a:effectLst/>
                          <a:latin typeface="新細明體" pitchFamily="18" charset="-120"/>
                          <a:ea typeface="新細明體" pitchFamily="18" charset="-120"/>
                        </a:rPr>
                        <a:t>受託人費用</a:t>
                      </a:r>
                    </a:p>
                  </a:txBody>
                  <a:tcPr marL="9525" marR="9525" marT="9525" marB="0" anchor="ctr" horzOverflow="overflow">
                    <a:lnL w="12700" cap="flat" cmpd="sng" algn="ctr">
                      <a:solidFill>
                        <a:schemeClr val="accent1"/>
                      </a:solidFill>
                      <a:prstDash val="solid"/>
                      <a:round/>
                      <a:headEnd type="none" w="med" len="med"/>
                      <a:tailEnd type="none" w="med" len="med"/>
                    </a:lnL>
                    <a:lnR>
                      <a:noFill/>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zh-CN" sz="700" b="0" i="0" u="none" strike="noStrike" cap="none" normalizeH="0" baseline="0" dirty="0">
                          <a:ln>
                            <a:noFill/>
                          </a:ln>
                          <a:solidFill>
                            <a:srgbClr val="000000"/>
                          </a:solidFill>
                          <a:effectLst/>
                          <a:latin typeface="新細明體" pitchFamily="18" charset="-120"/>
                          <a:ea typeface="新細明體" pitchFamily="18" charset="-120"/>
                        </a:rPr>
                        <a:t>A</a:t>
                      </a:r>
                      <a:r>
                        <a:rPr kumimoji="0" lang="zh-CN" altLang="en-US" sz="700" b="0" i="0" u="none" strike="noStrike" cap="none" normalizeH="0" baseline="0" dirty="0">
                          <a:ln>
                            <a:noFill/>
                          </a:ln>
                          <a:solidFill>
                            <a:srgbClr val="000000"/>
                          </a:solidFill>
                          <a:effectLst/>
                          <a:latin typeface="新細明體" pitchFamily="18" charset="-120"/>
                          <a:ea typeface="新細明體" pitchFamily="18" charset="-120"/>
                        </a:rPr>
                        <a:t>類及</a:t>
                      </a:r>
                      <a:r>
                        <a:rPr kumimoji="0" lang="en-US" altLang="zh-CN" sz="700" b="0" i="0" u="none" strike="noStrike" cap="none" normalizeH="0" baseline="0" dirty="0">
                          <a:ln>
                            <a:noFill/>
                          </a:ln>
                          <a:solidFill>
                            <a:srgbClr val="000000"/>
                          </a:solidFill>
                          <a:effectLst/>
                          <a:latin typeface="新細明體" pitchFamily="18" charset="-120"/>
                          <a:ea typeface="新細明體" pitchFamily="18" charset="-120"/>
                        </a:rPr>
                        <a:t>I</a:t>
                      </a:r>
                      <a:r>
                        <a:rPr kumimoji="0" lang="zh-CN" altLang="en-US" sz="700" b="0" i="0" u="none" strike="noStrike" cap="none" normalizeH="0" baseline="0" dirty="0">
                          <a:ln>
                            <a:noFill/>
                          </a:ln>
                          <a:solidFill>
                            <a:srgbClr val="000000"/>
                          </a:solidFill>
                          <a:effectLst/>
                          <a:latin typeface="新細明體" pitchFamily="18" charset="-120"/>
                          <a:ea typeface="新細明體" pitchFamily="18" charset="-120"/>
                        </a:rPr>
                        <a:t>類</a:t>
                      </a:r>
                      <a:r>
                        <a:rPr kumimoji="0" lang="en-US" altLang="zh-CN" sz="700" b="0" i="0" u="none" strike="noStrike" cap="none" normalizeH="0" baseline="0" dirty="0">
                          <a:ln>
                            <a:noFill/>
                          </a:ln>
                          <a:solidFill>
                            <a:srgbClr val="000000"/>
                          </a:solidFill>
                          <a:effectLst/>
                          <a:latin typeface="新細明體" pitchFamily="18" charset="-120"/>
                          <a:ea typeface="新細明體" pitchFamily="18" charset="-120"/>
                        </a:rPr>
                        <a:t>: </a:t>
                      </a:r>
                      <a:r>
                        <a:rPr kumimoji="0" lang="zh-TW" altLang="en-US" sz="700" b="0" i="0" u="none" strike="noStrike" cap="none" normalizeH="0" baseline="0" dirty="0">
                          <a:ln>
                            <a:noFill/>
                          </a:ln>
                          <a:solidFill>
                            <a:srgbClr val="000000"/>
                          </a:solidFill>
                          <a:effectLst/>
                          <a:latin typeface="新細明體" pitchFamily="18" charset="-120"/>
                          <a:ea typeface="新細明體" pitchFamily="18" charset="-120"/>
                        </a:rPr>
                        <a:t>最高每年</a:t>
                      </a:r>
                      <a:r>
                        <a:rPr kumimoji="0" lang="en-US" altLang="zh-TW" sz="700" b="0" i="0" u="none" strike="noStrike" cap="none" normalizeH="0" baseline="0" dirty="0">
                          <a:ln>
                            <a:noFill/>
                          </a:ln>
                          <a:solidFill>
                            <a:srgbClr val="000000"/>
                          </a:solidFill>
                          <a:effectLst/>
                          <a:latin typeface="新細明體" pitchFamily="18" charset="-120"/>
                          <a:ea typeface="新細明體" pitchFamily="18" charset="-120"/>
                        </a:rPr>
                        <a:t>1%, </a:t>
                      </a:r>
                      <a:r>
                        <a:rPr kumimoji="0" lang="zh-TW" altLang="en-US" sz="700" b="0" i="0" u="none" strike="noStrike" cap="none" normalizeH="0" baseline="0" dirty="0" smtClean="0">
                          <a:ln>
                            <a:noFill/>
                          </a:ln>
                          <a:solidFill>
                            <a:srgbClr val="000000"/>
                          </a:solidFill>
                          <a:effectLst/>
                          <a:latin typeface="新細明體" pitchFamily="18" charset="-120"/>
                          <a:ea typeface="新細明體" pitchFamily="18" charset="-120"/>
                        </a:rPr>
                        <a:t>每月</a:t>
                      </a:r>
                      <a:r>
                        <a:rPr kumimoji="0" lang="zh-TW" altLang="en-US" sz="700" b="0" i="0" u="none" strike="noStrike" cap="none" normalizeH="0" baseline="0" dirty="0">
                          <a:ln>
                            <a:noFill/>
                          </a:ln>
                          <a:solidFill>
                            <a:srgbClr val="000000"/>
                          </a:solidFill>
                          <a:effectLst/>
                          <a:latin typeface="新細明體" pitchFamily="18" charset="-120"/>
                          <a:ea typeface="新細明體" pitchFamily="18" charset="-120"/>
                        </a:rPr>
                        <a:t>最低</a:t>
                      </a:r>
                      <a:r>
                        <a:rPr kumimoji="0" lang="zh-TW" altLang="en-US" sz="700" b="0" i="0" u="none" strike="noStrike" cap="none" normalizeH="0" baseline="0" dirty="0" smtClean="0">
                          <a:ln>
                            <a:noFill/>
                          </a:ln>
                          <a:solidFill>
                            <a:srgbClr val="000000"/>
                          </a:solidFill>
                          <a:effectLst/>
                          <a:latin typeface="新細明體" pitchFamily="18" charset="-120"/>
                          <a:ea typeface="新細明體" pitchFamily="18" charset="-120"/>
                        </a:rPr>
                        <a:t>收費</a:t>
                      </a:r>
                      <a:r>
                        <a:rPr kumimoji="0" lang="en-US" altLang="zh-TW" sz="700" b="0" i="0" u="none" strike="noStrike" cap="none" normalizeH="0" baseline="0" dirty="0" smtClean="0">
                          <a:ln>
                            <a:noFill/>
                          </a:ln>
                          <a:solidFill>
                            <a:srgbClr val="000000"/>
                          </a:solidFill>
                          <a:effectLst/>
                          <a:latin typeface="新細明體" pitchFamily="18" charset="-120"/>
                          <a:ea typeface="新細明體" pitchFamily="18" charset="-120"/>
                        </a:rPr>
                        <a:t>33,000</a:t>
                      </a:r>
                      <a:r>
                        <a:rPr kumimoji="0" lang="zh-TW" altLang="en-US" sz="700" b="0" i="0" u="none" strike="noStrike" cap="none" normalizeH="0" baseline="0" dirty="0" smtClean="0">
                          <a:ln>
                            <a:noFill/>
                          </a:ln>
                          <a:solidFill>
                            <a:srgbClr val="000000"/>
                          </a:solidFill>
                          <a:effectLst/>
                          <a:latin typeface="新細明體" pitchFamily="18" charset="-120"/>
                          <a:ea typeface="新細明體" pitchFamily="18" charset="-120"/>
                        </a:rPr>
                        <a:t>元</a:t>
                      </a:r>
                      <a:r>
                        <a:rPr kumimoji="0" lang="zh-CN" altLang="en-US" sz="700" b="0" i="0" u="none" strike="noStrike" cap="none" normalizeH="0" baseline="0" dirty="0" smtClean="0">
                          <a:ln>
                            <a:noFill/>
                          </a:ln>
                          <a:solidFill>
                            <a:srgbClr val="000000"/>
                          </a:solidFill>
                          <a:effectLst/>
                          <a:latin typeface="新細明體" pitchFamily="18" charset="-120"/>
                          <a:ea typeface="新細明體" pitchFamily="18" charset="-120"/>
                        </a:rPr>
                        <a:t>人民币</a:t>
                      </a:r>
                      <a:endParaRPr kumimoji="0" lang="zh-TW" altLang="en-US" sz="700" b="0" i="0" u="none" strike="noStrike" cap="none" normalizeH="0" baseline="0" dirty="0">
                        <a:ln>
                          <a:noFill/>
                        </a:ln>
                        <a:solidFill>
                          <a:srgbClr val="000000"/>
                        </a:solidFill>
                        <a:effectLst/>
                        <a:latin typeface="新細明體" pitchFamily="18" charset="-120"/>
                        <a:ea typeface="新細明體" pitchFamily="18" charset="-120"/>
                      </a:endParaRPr>
                    </a:p>
                  </a:txBody>
                  <a:tcPr marL="9525" marR="9525" marT="9525" marB="0" anchor="ctr" horzOverflow="overflow">
                    <a:lnL>
                      <a:noFill/>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3"/>
                  </a:ext>
                </a:extLst>
              </a:tr>
              <a:tr h="275960">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zh-TW" altLang="en-US" sz="700" b="1" i="0" u="none" strike="noStrike" cap="none" normalizeH="0" baseline="0">
                          <a:ln>
                            <a:noFill/>
                          </a:ln>
                          <a:solidFill>
                            <a:srgbClr val="000000"/>
                          </a:solidFill>
                          <a:effectLst/>
                          <a:latin typeface="新細明體" pitchFamily="18" charset="-120"/>
                          <a:ea typeface="新細明體" pitchFamily="18" charset="-120"/>
                        </a:rPr>
                        <a:t>託管費用</a:t>
                      </a:r>
                    </a:p>
                  </a:txBody>
                  <a:tcPr marL="9525" marR="9525" marT="9525" marB="0" anchor="ctr" horzOverflow="overflow">
                    <a:lnL w="12700" cap="flat" cmpd="sng" algn="ctr">
                      <a:solidFill>
                        <a:schemeClr val="accent1"/>
                      </a:solidFill>
                      <a:prstDash val="solid"/>
                      <a:round/>
                      <a:headEnd type="none" w="med" len="med"/>
                      <a:tailEnd type="none" w="med" len="med"/>
                    </a:lnL>
                    <a:lnR>
                      <a:noFill/>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zh-CN" sz="700" b="0" i="0" u="none" strike="noStrike" cap="none" normalizeH="0" baseline="0" dirty="0">
                          <a:ln>
                            <a:noFill/>
                          </a:ln>
                          <a:solidFill>
                            <a:srgbClr val="000000"/>
                          </a:solidFill>
                          <a:effectLst/>
                          <a:latin typeface="新細明體" pitchFamily="18" charset="-120"/>
                          <a:ea typeface="新細明體" pitchFamily="18" charset="-120"/>
                        </a:rPr>
                        <a:t>A</a:t>
                      </a:r>
                      <a:r>
                        <a:rPr kumimoji="0" lang="zh-CN" altLang="en-US" sz="700" b="0" i="0" u="none" strike="noStrike" cap="none" normalizeH="0" baseline="0" dirty="0">
                          <a:ln>
                            <a:noFill/>
                          </a:ln>
                          <a:solidFill>
                            <a:srgbClr val="000000"/>
                          </a:solidFill>
                          <a:effectLst/>
                          <a:latin typeface="新細明體" pitchFamily="18" charset="-120"/>
                          <a:ea typeface="新細明體" pitchFamily="18" charset="-120"/>
                        </a:rPr>
                        <a:t>類及</a:t>
                      </a:r>
                      <a:r>
                        <a:rPr kumimoji="0" lang="en-US" altLang="zh-CN" sz="700" b="0" i="0" u="none" strike="noStrike" cap="none" normalizeH="0" baseline="0" dirty="0">
                          <a:ln>
                            <a:noFill/>
                          </a:ln>
                          <a:solidFill>
                            <a:srgbClr val="000000"/>
                          </a:solidFill>
                          <a:effectLst/>
                          <a:latin typeface="新細明體" pitchFamily="18" charset="-120"/>
                          <a:ea typeface="新細明體" pitchFamily="18" charset="-120"/>
                        </a:rPr>
                        <a:t>I</a:t>
                      </a:r>
                      <a:r>
                        <a:rPr kumimoji="0" lang="zh-CN" altLang="en-US" sz="700" b="0" i="0" u="none" strike="noStrike" cap="none" normalizeH="0" baseline="0" dirty="0">
                          <a:ln>
                            <a:noFill/>
                          </a:ln>
                          <a:solidFill>
                            <a:srgbClr val="000000"/>
                          </a:solidFill>
                          <a:effectLst/>
                          <a:latin typeface="新細明體" pitchFamily="18" charset="-120"/>
                          <a:ea typeface="新細明體" pitchFamily="18" charset="-120"/>
                        </a:rPr>
                        <a:t>類</a:t>
                      </a:r>
                      <a:r>
                        <a:rPr kumimoji="0" lang="en-US" altLang="zh-CN" sz="700" b="0" i="0" u="none" strike="noStrike" cap="none" normalizeH="0" baseline="0" dirty="0">
                          <a:ln>
                            <a:noFill/>
                          </a:ln>
                          <a:solidFill>
                            <a:srgbClr val="000000"/>
                          </a:solidFill>
                          <a:effectLst/>
                          <a:latin typeface="新細明體" pitchFamily="18" charset="-120"/>
                          <a:ea typeface="新細明體" pitchFamily="18" charset="-120"/>
                        </a:rPr>
                        <a:t>: </a:t>
                      </a:r>
                      <a:r>
                        <a:rPr kumimoji="0" lang="zh-TW" altLang="en-US" sz="700" b="0" i="0" u="none" strike="noStrike" cap="none" normalizeH="0" baseline="0" dirty="0">
                          <a:ln>
                            <a:noFill/>
                          </a:ln>
                          <a:solidFill>
                            <a:srgbClr val="000000"/>
                          </a:solidFill>
                          <a:effectLst/>
                          <a:latin typeface="新細明體" pitchFamily="18" charset="-120"/>
                          <a:ea typeface="新細明體" pitchFamily="18" charset="-120"/>
                        </a:rPr>
                        <a:t>最高每年</a:t>
                      </a:r>
                      <a:r>
                        <a:rPr kumimoji="0" lang="en-US" altLang="zh-TW" sz="700" b="0" i="0" u="none" strike="noStrike" cap="none" normalizeH="0" baseline="0" dirty="0">
                          <a:ln>
                            <a:noFill/>
                          </a:ln>
                          <a:solidFill>
                            <a:srgbClr val="000000"/>
                          </a:solidFill>
                          <a:effectLst/>
                          <a:latin typeface="新細明體" pitchFamily="18" charset="-120"/>
                          <a:ea typeface="新細明體" pitchFamily="18" charset="-120"/>
                        </a:rPr>
                        <a:t>0.5%(</a:t>
                      </a:r>
                      <a:r>
                        <a:rPr kumimoji="0" lang="zh-TW" altLang="en-US" sz="700" b="0" i="0" u="none" strike="noStrike" cap="none" normalizeH="0" baseline="0" dirty="0">
                          <a:ln>
                            <a:noFill/>
                          </a:ln>
                          <a:solidFill>
                            <a:srgbClr val="000000"/>
                          </a:solidFill>
                          <a:effectLst/>
                          <a:latin typeface="新細明體" pitchFamily="18" charset="-120"/>
                          <a:ea typeface="新細明體" pitchFamily="18" charset="-120"/>
                        </a:rPr>
                        <a:t>不包括交易費用</a:t>
                      </a:r>
                      <a:r>
                        <a:rPr kumimoji="0" lang="en-US" altLang="zh-TW" sz="700" b="0" i="0" u="none" strike="noStrike" cap="none" normalizeH="0" baseline="0" dirty="0">
                          <a:ln>
                            <a:noFill/>
                          </a:ln>
                          <a:solidFill>
                            <a:srgbClr val="000000"/>
                          </a:solidFill>
                          <a:effectLst/>
                          <a:latin typeface="新細明體" pitchFamily="18" charset="-120"/>
                          <a:ea typeface="新細明體" pitchFamily="18" charset="-120"/>
                        </a:rPr>
                        <a:t>)</a:t>
                      </a:r>
                    </a:p>
                  </a:txBody>
                  <a:tcPr marL="9525" marR="9525" marT="9525" marB="0" anchor="ctr" horzOverflow="overflow">
                    <a:lnL>
                      <a:noFill/>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4"/>
                  </a:ext>
                </a:extLst>
              </a:tr>
              <a:tr h="197112">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zh-TW" altLang="en-US" sz="700" b="1" i="0" u="none" strike="noStrike" cap="none" normalizeH="0" baseline="0">
                          <a:ln>
                            <a:noFill/>
                          </a:ln>
                          <a:solidFill>
                            <a:srgbClr val="000000"/>
                          </a:solidFill>
                          <a:effectLst/>
                          <a:latin typeface="新細明體" pitchFamily="18" charset="-120"/>
                          <a:ea typeface="新細明體" pitchFamily="18" charset="-120"/>
                        </a:rPr>
                        <a:t>表現費用</a:t>
                      </a:r>
                    </a:p>
                  </a:txBody>
                  <a:tcPr marL="9525" marR="9525" marT="9525" marB="0" anchor="ctr" horzOverflow="overflow">
                    <a:lnL w="12700" cap="flat" cmpd="sng" algn="ctr">
                      <a:solidFill>
                        <a:schemeClr val="accent1"/>
                      </a:solidFill>
                      <a:prstDash val="solid"/>
                      <a:round/>
                      <a:headEnd type="none" w="med" len="med"/>
                      <a:tailEnd type="none" w="med" len="med"/>
                    </a:lnL>
                    <a:lnR>
                      <a:noFill/>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zh-TW" altLang="en-US" sz="700" b="0" i="0" u="none" strike="noStrike" cap="none" normalizeH="0" baseline="0" dirty="0">
                          <a:ln>
                            <a:noFill/>
                          </a:ln>
                          <a:solidFill>
                            <a:srgbClr val="000000"/>
                          </a:solidFill>
                          <a:effectLst/>
                          <a:latin typeface="新細明體" pitchFamily="18" charset="-120"/>
                          <a:ea typeface="新細明體" pitchFamily="18" charset="-120"/>
                        </a:rPr>
                        <a:t>不適用</a:t>
                      </a:r>
                    </a:p>
                  </a:txBody>
                  <a:tcPr marL="9525" marR="9525" marT="9525" marB="0" anchor="ctr" horzOverflow="overflow">
                    <a:lnL>
                      <a:noFill/>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5"/>
                  </a:ext>
                </a:extLst>
              </a:tr>
              <a:tr h="234657">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zh-TW" altLang="en-US" sz="700" b="1" i="0" u="none" strike="noStrike" cap="none" normalizeH="0" baseline="0">
                          <a:ln>
                            <a:noFill/>
                          </a:ln>
                          <a:solidFill>
                            <a:srgbClr val="000000"/>
                          </a:solidFill>
                          <a:effectLst/>
                          <a:latin typeface="新細明體" pitchFamily="18" charset="-120"/>
                          <a:ea typeface="新細明體" pitchFamily="18" charset="-120"/>
                        </a:rPr>
                        <a:t>贖回費用</a:t>
                      </a:r>
                    </a:p>
                  </a:txBody>
                  <a:tcPr marL="9525" marR="9525" marT="9525" marB="0" anchor="ctr" horzOverflow="overflow">
                    <a:lnL w="12700" cap="flat" cmpd="sng" algn="ctr">
                      <a:solidFill>
                        <a:schemeClr val="accent1"/>
                      </a:solidFill>
                      <a:prstDash val="solid"/>
                      <a:round/>
                      <a:headEnd type="none" w="med" len="med"/>
                      <a:tailEnd type="none" w="med" len="med"/>
                    </a:lnL>
                    <a:lnR>
                      <a:noFill/>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zh-TW" altLang="en-US" sz="700" b="0" i="0" u="none" strike="noStrike" cap="none" normalizeH="0" baseline="0" dirty="0">
                          <a:ln>
                            <a:noFill/>
                          </a:ln>
                          <a:solidFill>
                            <a:srgbClr val="000000"/>
                          </a:solidFill>
                          <a:effectLst/>
                          <a:latin typeface="新細明體" pitchFamily="18" charset="-120"/>
                          <a:ea typeface="新細明體" pitchFamily="18" charset="-120"/>
                        </a:rPr>
                        <a:t>不適用</a:t>
                      </a:r>
                    </a:p>
                  </a:txBody>
                  <a:tcPr marL="9525" marR="9525" marT="9525" marB="0" anchor="ctr" horzOverflow="overflow">
                    <a:lnL>
                      <a:noFill/>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6"/>
                  </a:ext>
                </a:extLst>
              </a:tr>
            </a:tbl>
          </a:graphicData>
        </a:graphic>
      </p:graphicFrame>
      <p:sp>
        <p:nvSpPr>
          <p:cNvPr id="2160" name="Text Box 681"/>
          <p:cNvSpPr txBox="1">
            <a:spLocks noChangeArrowheads="1"/>
          </p:cNvSpPr>
          <p:nvPr/>
        </p:nvSpPr>
        <p:spPr bwMode="auto">
          <a:xfrm>
            <a:off x="2270125" y="6374563"/>
            <a:ext cx="184150" cy="366713"/>
          </a:xfrm>
          <a:prstGeom prst="rect">
            <a:avLst/>
          </a:prstGeom>
          <a:noFill/>
          <a:ln w="9525">
            <a:noFill/>
            <a:miter lim="800000"/>
            <a:headEnd/>
            <a:tailEnd/>
          </a:ln>
        </p:spPr>
        <p:txBody>
          <a:bodyPr wrap="none">
            <a:spAutoFit/>
          </a:bodyPr>
          <a:lstStyle/>
          <a:p>
            <a:endParaRPr kumimoji="0" lang="zh-TW" altLang="en-US"/>
          </a:p>
        </p:txBody>
      </p:sp>
      <p:sp>
        <p:nvSpPr>
          <p:cNvPr id="2161" name="TextBox 4"/>
          <p:cNvSpPr txBox="1">
            <a:spLocks noChangeArrowheads="1"/>
          </p:cNvSpPr>
          <p:nvPr/>
        </p:nvSpPr>
        <p:spPr bwMode="auto">
          <a:xfrm>
            <a:off x="88900" y="8261018"/>
            <a:ext cx="6769100" cy="415498"/>
          </a:xfrm>
          <a:prstGeom prst="rect">
            <a:avLst/>
          </a:prstGeom>
          <a:noFill/>
          <a:ln w="9525">
            <a:noFill/>
            <a:miter lim="800000"/>
            <a:headEnd/>
            <a:tailEnd/>
          </a:ln>
        </p:spPr>
        <p:txBody>
          <a:bodyPr wrap="square">
            <a:spAutoFit/>
          </a:bodyPr>
          <a:lstStyle/>
          <a:p>
            <a:pPr fontAlgn="b"/>
            <a:endParaRPr kumimoji="0" lang="en-US" altLang="zh-TW" sz="500" b="1" dirty="0">
              <a:latin typeface="新細明體" pitchFamily="18" charset="-120"/>
            </a:endParaRPr>
          </a:p>
          <a:p>
            <a:pPr fontAlgn="b"/>
            <a:r>
              <a:rPr kumimoji="0" lang="zh-TW" altLang="zh-TW" sz="500" b="1" u="sng" dirty="0">
                <a:latin typeface="新細明體" pitchFamily="18" charset="-120"/>
              </a:rPr>
              <a:t>附註</a:t>
            </a:r>
            <a:r>
              <a:rPr kumimoji="0" lang="en-US" altLang="zh-TW" sz="500" b="1" u="sng" dirty="0">
                <a:latin typeface="新細明體" pitchFamily="18" charset="-120"/>
              </a:rPr>
              <a:t>1</a:t>
            </a:r>
            <a:r>
              <a:rPr kumimoji="0" lang="zh-TW" altLang="zh-CN" sz="500" b="1" u="sng" dirty="0">
                <a:latin typeface="新細明體" pitchFamily="18" charset="-120"/>
              </a:rPr>
              <a:t>:</a:t>
            </a:r>
            <a:r>
              <a:rPr kumimoji="0" lang="en-US" altLang="zh-TW" sz="500" b="1" u="sng" dirty="0">
                <a:latin typeface="新細明體" pitchFamily="18" charset="-120"/>
              </a:rPr>
              <a:t> </a:t>
            </a:r>
            <a:r>
              <a:rPr kumimoji="0" lang="zh-CN" altLang="en-US" sz="500" b="1" dirty="0">
                <a:latin typeface="新細明體" pitchFamily="18" charset="-120"/>
              </a:rPr>
              <a:t>投資收益以人民幣計算。因此，以美元</a:t>
            </a:r>
            <a:r>
              <a:rPr kumimoji="0" lang="en-US" altLang="zh-CN" sz="500" b="1" dirty="0">
                <a:latin typeface="新細明體" pitchFamily="18" charset="-120"/>
              </a:rPr>
              <a:t>/</a:t>
            </a:r>
            <a:r>
              <a:rPr kumimoji="0" lang="zh-CN" altLang="en-US" sz="500" b="1" dirty="0">
                <a:latin typeface="新細明體" pitchFamily="18" charset="-120"/>
              </a:rPr>
              <a:t>港元作出投資的投資者，需承受美元</a:t>
            </a:r>
            <a:r>
              <a:rPr kumimoji="0" lang="en-US" altLang="zh-CN" sz="500" b="1" dirty="0">
                <a:latin typeface="新細明體" pitchFamily="18" charset="-120"/>
              </a:rPr>
              <a:t>/</a:t>
            </a:r>
            <a:r>
              <a:rPr kumimoji="0" lang="zh-CN" altLang="en-US" sz="500" b="1" dirty="0">
                <a:latin typeface="新細明體" pitchFamily="18" charset="-120"/>
              </a:rPr>
              <a:t>港元</a:t>
            </a:r>
            <a:r>
              <a:rPr kumimoji="0" lang="en-US" altLang="zh-CN" sz="500" b="1" dirty="0">
                <a:latin typeface="新細明體" pitchFamily="18" charset="-120"/>
              </a:rPr>
              <a:t>/</a:t>
            </a:r>
            <a:r>
              <a:rPr kumimoji="0" lang="zh-CN" altLang="en-US" sz="500" b="1" dirty="0">
                <a:latin typeface="新細明體" pitchFamily="18" charset="-120"/>
              </a:rPr>
              <a:t>人民幣兌換率的波動風險。</a:t>
            </a:r>
            <a:endParaRPr kumimoji="0" lang="en-US" altLang="zh-CN" sz="500" b="1" dirty="0">
              <a:latin typeface="新細明體" pitchFamily="18" charset="-120"/>
            </a:endParaRPr>
          </a:p>
          <a:p>
            <a:pPr fontAlgn="b"/>
            <a:r>
              <a:rPr kumimoji="0" lang="zh-TW" altLang="zh-TW" sz="500" b="1" u="sng" dirty="0">
                <a:latin typeface="新細明體" pitchFamily="18" charset="-120"/>
              </a:rPr>
              <a:t>附註</a:t>
            </a:r>
            <a:r>
              <a:rPr kumimoji="0" lang="en-US" altLang="zh-TW" sz="500" b="1" u="sng" dirty="0">
                <a:latin typeface="新細明體" pitchFamily="18" charset="-120"/>
              </a:rPr>
              <a:t>2</a:t>
            </a:r>
            <a:r>
              <a:rPr kumimoji="0" lang="zh-TW" altLang="zh-CN" sz="500" b="1" u="sng" dirty="0">
                <a:latin typeface="新細明體" pitchFamily="18" charset="-120"/>
              </a:rPr>
              <a:t>:</a:t>
            </a:r>
            <a:r>
              <a:rPr kumimoji="0" lang="en-US" altLang="zh-TW" sz="500" b="1" u="sng" dirty="0">
                <a:latin typeface="新細明體" pitchFamily="18" charset="-120"/>
              </a:rPr>
              <a:t> </a:t>
            </a:r>
            <a:r>
              <a:rPr kumimoji="0" lang="zh-CN" altLang="en-US" sz="500" b="1" dirty="0">
                <a:latin typeface="新細明體" pitchFamily="18" charset="-120"/>
              </a:rPr>
              <a:t>基金表現以資產淨值計算（ 人民幣），包括股息再作投資，已扣除所有費用。有關基金表現數據乃為包含所有已分派的股息而編纂。</a:t>
            </a:r>
            <a:endParaRPr kumimoji="0" lang="en-US" altLang="zh-TW" sz="500" b="1" dirty="0">
              <a:latin typeface="新細明體" pitchFamily="18" charset="-120"/>
            </a:endParaRPr>
          </a:p>
          <a:p>
            <a:pPr fontAlgn="b"/>
            <a:endParaRPr kumimoji="0" lang="en-US" altLang="zh-TW" sz="600" b="1" dirty="0">
              <a:latin typeface="新細明體" pitchFamily="18" charset="-120"/>
            </a:endParaRPr>
          </a:p>
        </p:txBody>
      </p:sp>
      <p:sp>
        <p:nvSpPr>
          <p:cNvPr id="2162" name="Text Box 265"/>
          <p:cNvSpPr txBox="1">
            <a:spLocks noChangeArrowheads="1"/>
          </p:cNvSpPr>
          <p:nvPr/>
        </p:nvSpPr>
        <p:spPr bwMode="auto">
          <a:xfrm>
            <a:off x="9525" y="14288"/>
            <a:ext cx="856325" cy="215444"/>
          </a:xfrm>
          <a:prstGeom prst="rect">
            <a:avLst/>
          </a:prstGeom>
          <a:noFill/>
          <a:ln w="9525">
            <a:noFill/>
            <a:miter lim="800000"/>
            <a:headEnd/>
            <a:tailEnd/>
          </a:ln>
        </p:spPr>
        <p:txBody>
          <a:bodyPr wrap="none">
            <a:spAutoFit/>
          </a:bodyPr>
          <a:lstStyle/>
          <a:p>
            <a:r>
              <a:rPr kumimoji="0" lang="zh-CN" altLang="en-US" sz="800" b="1" dirty="0">
                <a:latin typeface="新細明體" pitchFamily="18" charset="-120"/>
              </a:rPr>
              <a:t>截至</a:t>
            </a:r>
            <a:r>
              <a:rPr kumimoji="0" lang="en-US" altLang="zh-CN" sz="800" b="1" dirty="0">
                <a:latin typeface="新細明體" pitchFamily="18" charset="-120"/>
              </a:rPr>
              <a:t> 30/09/2025</a:t>
            </a:r>
          </a:p>
        </p:txBody>
      </p:sp>
      <p:sp>
        <p:nvSpPr>
          <p:cNvPr id="2163" name="Rectangle 70"/>
          <p:cNvSpPr>
            <a:spLocks noChangeArrowheads="1"/>
          </p:cNvSpPr>
          <p:nvPr/>
        </p:nvSpPr>
        <p:spPr bwMode="auto">
          <a:xfrm>
            <a:off x="152400" y="790524"/>
            <a:ext cx="6591299" cy="1876476"/>
          </a:xfrm>
          <a:prstGeom prst="rect">
            <a:avLst/>
          </a:prstGeom>
          <a:ln w="9525">
            <a:headEnd/>
            <a:tailEnd/>
          </a:ln>
        </p:spPr>
        <p:style>
          <a:lnRef idx="2">
            <a:schemeClr val="accent1"/>
          </a:lnRef>
          <a:fillRef idx="1">
            <a:schemeClr val="lt1"/>
          </a:fillRef>
          <a:effectRef idx="0">
            <a:schemeClr val="accent1"/>
          </a:effectRef>
          <a:fontRef idx="minor">
            <a:schemeClr val="dk1"/>
          </a:fontRef>
        </p:style>
        <p:txBody>
          <a:bodyPr wrap="square">
            <a:spAutoFit/>
          </a:bodyPr>
          <a:lstStyle/>
          <a:p>
            <a:pPr marL="342900" indent="-342900" algn="just">
              <a:lnSpc>
                <a:spcPct val="92000"/>
              </a:lnSpc>
            </a:pPr>
            <a:r>
              <a:rPr kumimoji="0" lang="zh-TW" altLang="en-US" sz="600" u="sng" dirty="0">
                <a:latin typeface="新細明體" pitchFamily="18" charset="-120"/>
              </a:rPr>
              <a:t>本產品</a:t>
            </a:r>
          </a:p>
          <a:p>
            <a:pPr marL="342900" indent="-342900">
              <a:lnSpc>
                <a:spcPct val="92000"/>
              </a:lnSpc>
            </a:pPr>
            <a:r>
              <a:rPr kumimoji="0" lang="zh-TW" altLang="en-US" sz="600" dirty="0">
                <a:latin typeface="新細明體" pitchFamily="18" charset="-120"/>
              </a:rPr>
              <a:t>	申萬人民幣投資基金</a:t>
            </a:r>
            <a:r>
              <a:rPr kumimoji="0" lang="en-US" altLang="zh-TW" sz="600" dirty="0">
                <a:latin typeface="新細明體" pitchFamily="18" charset="-120"/>
              </a:rPr>
              <a:t>(“</a:t>
            </a:r>
            <a:r>
              <a:rPr kumimoji="0" lang="zh-TW" altLang="en-US" sz="600" dirty="0">
                <a:latin typeface="新細明體" pitchFamily="18" charset="-120"/>
              </a:rPr>
              <a:t>子基金</a:t>
            </a:r>
            <a:r>
              <a:rPr kumimoji="0" lang="en-US" altLang="zh-TW" sz="600" dirty="0">
                <a:latin typeface="新細明體" pitchFamily="18" charset="-120"/>
              </a:rPr>
              <a:t>”)</a:t>
            </a:r>
            <a:r>
              <a:rPr kumimoji="0" lang="zh-TW" altLang="en-US" sz="600" dirty="0">
                <a:latin typeface="新細明體" pitchFamily="18" charset="-120"/>
              </a:rPr>
              <a:t>透過人民幣合格境外機構投資者持有人的人民幣合格境外機構投資者額度主要投資於在中國發行的人民幣計值及結算債務證券，而人民幣合格境外機構投資者持有人為基金經理的控股公司。</a:t>
            </a:r>
          </a:p>
          <a:p>
            <a:pPr marL="342900" indent="-342900">
              <a:lnSpc>
                <a:spcPct val="92000"/>
              </a:lnSpc>
            </a:pPr>
            <a:r>
              <a:rPr kumimoji="0" lang="zh-TW" altLang="en-US" sz="600" u="sng" dirty="0">
                <a:latin typeface="新細明體" pitchFamily="18" charset="-120"/>
              </a:rPr>
              <a:t>風險聲明</a:t>
            </a:r>
            <a:endParaRPr kumimoji="0" lang="en-US" altLang="zh-TW" sz="600" u="sng" dirty="0">
              <a:latin typeface="新細明體" pitchFamily="18" charset="-120"/>
            </a:endParaRPr>
          </a:p>
          <a:p>
            <a:pPr marL="342900" indent="-342900" algn="just">
              <a:lnSpc>
                <a:spcPct val="92000"/>
              </a:lnSpc>
              <a:buFontTx/>
              <a:buChar char="•"/>
            </a:pPr>
            <a:r>
              <a:rPr kumimoji="0" lang="zh-TW" altLang="en-GB" sz="600" dirty="0">
                <a:latin typeface="新細明體" pitchFamily="18" charset="-120"/>
              </a:rPr>
              <a:t>子基金的投資集中於與中國市場相關的證券。在中國市場的投資受制於各種新興市場風險，包括政治、經濟、監管、法律、外匯、結算及流動性風險。</a:t>
            </a:r>
          </a:p>
          <a:p>
            <a:pPr marL="342900" indent="-342900" algn="just">
              <a:lnSpc>
                <a:spcPct val="92000"/>
              </a:lnSpc>
              <a:buFontTx/>
              <a:buChar char="•"/>
            </a:pPr>
            <a:r>
              <a:rPr kumimoji="0" lang="zh-TW" altLang="en-GB" sz="600" dirty="0">
                <a:latin typeface="新細明體" pitchFamily="18" charset="-120"/>
              </a:rPr>
              <a:t>子基金透過</a:t>
            </a:r>
            <a:r>
              <a:rPr kumimoji="0" lang="en-GB" altLang="zh-TW" sz="600" dirty="0">
                <a:latin typeface="新細明體" pitchFamily="18" charset="-120"/>
              </a:rPr>
              <a:t>RQFII</a:t>
            </a:r>
            <a:r>
              <a:rPr kumimoji="0" lang="zh-TW" altLang="en-GB" sz="600" dirty="0">
                <a:latin typeface="新細明體" pitchFamily="18" charset="-120"/>
              </a:rPr>
              <a:t>投資於證券，受制於中國當局實施的適用法規。該等規則性質新穎，其適用範圍可依中國相關當局作出的解釋而定。相關規則的任何改變都可能對投資者在子基金中的投資產生負面影響。</a:t>
            </a:r>
          </a:p>
          <a:p>
            <a:pPr marL="342900" indent="-342900" algn="just">
              <a:lnSpc>
                <a:spcPct val="92000"/>
              </a:lnSpc>
              <a:buFontTx/>
              <a:buChar char="•"/>
            </a:pPr>
            <a:r>
              <a:rPr kumimoji="0" lang="zh-TW" altLang="en-GB" sz="600" dirty="0">
                <a:latin typeface="新細明體" pitchFamily="18" charset="-120"/>
              </a:rPr>
              <a:t>人民幣目前並非可自由兌換的貨幣，須受中國政府的外匯管制。投資者可能因人民幣與其他貨幣之間出現的匯率變動而受到負面影響。</a:t>
            </a:r>
          </a:p>
          <a:p>
            <a:pPr marL="342900" indent="-342900" algn="just">
              <a:lnSpc>
                <a:spcPct val="92000"/>
              </a:lnSpc>
              <a:buFontTx/>
              <a:buChar char="•"/>
            </a:pPr>
            <a:r>
              <a:rPr kumimoji="0" lang="zh-TW" altLang="en-GB" sz="600" dirty="0">
                <a:latin typeface="新細明體" pitchFamily="18" charset="-120"/>
              </a:rPr>
              <a:t>子基金可能受制於中國稅法變更相關風險，此類變更可能具有追溯效力，且可能對子基金造成負面影響。</a:t>
            </a:r>
          </a:p>
          <a:p>
            <a:pPr marL="342900" indent="-342900" algn="just">
              <a:lnSpc>
                <a:spcPct val="92000"/>
              </a:lnSpc>
              <a:buFontTx/>
              <a:buChar char="•"/>
            </a:pPr>
            <a:r>
              <a:rPr kumimoji="0" lang="zh-TW" altLang="en-GB" sz="600" dirty="0">
                <a:latin typeface="新細明體" pitchFamily="18" charset="-120"/>
              </a:rPr>
              <a:t>子基金的投資受制於適用於債務證券的利率風險。中國政府的宏觀經濟政策將對中國內地的資本市場有重要的影響。</a:t>
            </a:r>
          </a:p>
          <a:p>
            <a:pPr marL="342900" indent="-342900" algn="just">
              <a:lnSpc>
                <a:spcPct val="92000"/>
              </a:lnSpc>
              <a:buFontTx/>
              <a:buChar char="•"/>
            </a:pPr>
            <a:r>
              <a:rPr kumimoji="0" lang="zh-TW" altLang="en-GB" sz="600" dirty="0">
                <a:latin typeface="新細明體" pitchFamily="18" charset="-120"/>
              </a:rPr>
              <a:t>子基金受制於其投資的人民幣計價債務證券之發行人的信貸風險。該等證券一般為無擔保償還債項且不受抵押品支持。因此子基金作為無擔保債權人，完全受制於其對手方的信貸</a:t>
            </a:r>
            <a:r>
              <a:rPr kumimoji="0" lang="en-GB" altLang="zh-TW" sz="600" dirty="0">
                <a:latin typeface="新細明體" pitchFamily="18" charset="-120"/>
              </a:rPr>
              <a:t>/</a:t>
            </a:r>
            <a:r>
              <a:rPr kumimoji="0" lang="zh-TW" altLang="en-GB" sz="600" dirty="0">
                <a:latin typeface="新細明體" pitchFamily="18" charset="-120"/>
              </a:rPr>
              <a:t>無力償債風險。</a:t>
            </a:r>
          </a:p>
          <a:p>
            <a:pPr marL="342900" indent="-342900" algn="just">
              <a:lnSpc>
                <a:spcPct val="92000"/>
              </a:lnSpc>
              <a:buFontTx/>
              <a:buChar char="•"/>
            </a:pPr>
            <a:r>
              <a:rPr kumimoji="0" lang="zh-TW" altLang="en-GB" sz="600" dirty="0">
                <a:latin typeface="新細明體" pitchFamily="18" charset="-120"/>
              </a:rPr>
              <a:t>子基金投資的投資級別證券可能面臨被下調至低於投資級別證券的風險。基金經理可能或可能不處置評級下調的證券。如子基金繼續持有該等證券，其將會面臨額外的損失風險。</a:t>
            </a:r>
          </a:p>
          <a:p>
            <a:pPr marL="342900" indent="-342900" algn="just">
              <a:lnSpc>
                <a:spcPct val="92000"/>
              </a:lnSpc>
              <a:buFontTx/>
              <a:buChar char="•"/>
            </a:pPr>
            <a:r>
              <a:rPr kumimoji="0" lang="zh-TW" altLang="en-GB" sz="600" dirty="0">
                <a:latin typeface="新細明體" pitchFamily="18" charset="-120"/>
              </a:rPr>
              <a:t>人民幣計價證券市場正值發展階段，其交易量可能低於更發達的市場交易量。子基金可能投資於沒有上市的債務證券。即使該債務證券上市，其市場也可能不活躍。子基金可能在交易此類投資工具時遭受損失。</a:t>
            </a:r>
          </a:p>
          <a:p>
            <a:pPr marL="342900" indent="-342900" algn="just">
              <a:lnSpc>
                <a:spcPct val="92000"/>
              </a:lnSpc>
              <a:buFontTx/>
              <a:buChar char="•"/>
            </a:pPr>
            <a:r>
              <a:rPr kumimoji="0" lang="zh-TW" altLang="en-GB" sz="600" dirty="0">
                <a:latin typeface="新細明體" pitchFamily="18" charset="-120"/>
              </a:rPr>
              <a:t>子基金投資的某些人民幣計價債務證券可能未獲評級或低於投資等級，低於投資級別或未獲評級的債券將承受更大的風險。</a:t>
            </a:r>
          </a:p>
          <a:p>
            <a:pPr marL="342900" indent="-342900" algn="just">
              <a:lnSpc>
                <a:spcPct val="92000"/>
              </a:lnSpc>
              <a:buFontTx/>
              <a:buChar char="•"/>
            </a:pPr>
            <a:r>
              <a:rPr kumimoji="0" lang="zh-TW" altLang="en-GB" sz="600" dirty="0">
                <a:latin typeface="新細明體" pitchFamily="18" charset="-120"/>
              </a:rPr>
              <a:t>子基金投資的估值可能涉及不確定性因素及判斷決定，且可能無法隨時提供獨立定價資訊。如果有關估值被證明為錯誤，則子基金的資產淨值可能受到不利影響。</a:t>
            </a:r>
            <a:endParaRPr kumimoji="0" lang="en-US" altLang="zh-TW" sz="600" dirty="0">
              <a:latin typeface="新細明體" pitchFamily="18" charset="-120"/>
            </a:endParaRPr>
          </a:p>
          <a:p>
            <a:pPr marL="342900" indent="-342900" algn="just">
              <a:lnSpc>
                <a:spcPct val="92000"/>
              </a:lnSpc>
              <a:buFontTx/>
              <a:buChar char="•"/>
            </a:pPr>
            <a:r>
              <a:rPr kumimoji="0" lang="zh-TW" altLang="en-US" sz="600" dirty="0">
                <a:latin typeface="新細明體" pitchFamily="18" charset="-120"/>
              </a:rPr>
              <a:t>子基金的分派可從子基金的收入及／或資本中撥付。 子基金或基金經理可酌情從子基金資本中撥付以支持派息。 從子基金資本中撥付以分派股息等同於回付或撤回一部分投資者的原始投資或該些原始投資所產生的資本增值。 任何牽涉從子基金資本中撥付的派息可能會導致每單位的資產淨值即時減少。 受限於需取得</a:t>
            </a:r>
            <a:r>
              <a:rPr kumimoji="0" lang="zh-CN" altLang="en-US" sz="600" dirty="0">
                <a:latin typeface="新細明體" pitchFamily="18" charset="-120"/>
              </a:rPr>
              <a:t>香港</a:t>
            </a:r>
            <a:r>
              <a:rPr kumimoji="0" lang="zh-TW" altLang="en-US" sz="600" dirty="0">
                <a:latin typeface="新細明體" pitchFamily="18" charset="-120"/>
              </a:rPr>
              <a:t>證監會的事先批准，並給予投資者不少於一個月的事先通知下， 子基金或基金經理可以修訂有關從子基金資本中撥付分派的派息政策。 過往</a:t>
            </a:r>
            <a:r>
              <a:rPr kumimoji="0" lang="en-US" altLang="en-US" sz="600" dirty="0">
                <a:latin typeface="新細明體" pitchFamily="18" charset="-120"/>
              </a:rPr>
              <a:t>12</a:t>
            </a:r>
            <a:r>
              <a:rPr kumimoji="0" lang="zh-TW" altLang="en-US" sz="600" dirty="0">
                <a:latin typeface="新細明體" pitchFamily="18" charset="-120"/>
              </a:rPr>
              <a:t>個月的派息組成（即從</a:t>
            </a:r>
            <a:r>
              <a:rPr kumimoji="0" lang="en-US" altLang="en-US" sz="600" dirty="0">
                <a:latin typeface="新細明體" pitchFamily="18" charset="-120"/>
              </a:rPr>
              <a:t>(</a:t>
            </a:r>
            <a:r>
              <a:rPr kumimoji="0" lang="en-US" altLang="en-US" sz="600" dirty="0" err="1">
                <a:latin typeface="新細明體" pitchFamily="18" charset="-120"/>
              </a:rPr>
              <a:t>i</a:t>
            </a:r>
            <a:r>
              <a:rPr kumimoji="0" lang="en-US" altLang="en-US" sz="600" dirty="0">
                <a:latin typeface="新細明體" pitchFamily="18" charset="-120"/>
              </a:rPr>
              <a:t>)</a:t>
            </a:r>
            <a:r>
              <a:rPr kumimoji="0" lang="zh-TW" altLang="en-US" sz="600" dirty="0">
                <a:latin typeface="新細明體" pitchFamily="18" charset="-120"/>
              </a:rPr>
              <a:t>可分派收入 及</a:t>
            </a:r>
            <a:r>
              <a:rPr kumimoji="0" lang="en-US" altLang="en-US" sz="600" dirty="0">
                <a:latin typeface="新細明體" pitchFamily="18" charset="-120"/>
              </a:rPr>
              <a:t> (ii) </a:t>
            </a:r>
            <a:r>
              <a:rPr kumimoji="0" lang="zh-TW" altLang="en-US" sz="600" dirty="0">
                <a:latin typeface="新細明體" pitchFamily="18" charset="-120"/>
              </a:rPr>
              <a:t>資本中支付的相對金額</a:t>
            </a:r>
            <a:r>
              <a:rPr kumimoji="0" lang="zh-CN" altLang="en-US" sz="600" dirty="0">
                <a:latin typeface="新細明體" pitchFamily="18" charset="-120"/>
              </a:rPr>
              <a:t>），</a:t>
            </a:r>
            <a:r>
              <a:rPr kumimoji="0" lang="zh-TW" altLang="en-US" sz="600" dirty="0">
                <a:latin typeface="新細明體" pitchFamily="18" charset="-120"/>
              </a:rPr>
              <a:t>基金經理會應要求提供，亦可從基金經理網站</a:t>
            </a:r>
            <a:r>
              <a:rPr kumimoji="0" lang="en-US" altLang="en-US" sz="600" dirty="0">
                <a:latin typeface="新細明體" pitchFamily="18" charset="-120"/>
                <a:hlinkClick r:id="rId4"/>
              </a:rPr>
              <a:t>http://www.swhyhk.com</a:t>
            </a:r>
            <a:r>
              <a:rPr kumimoji="0" lang="en-US" altLang="en-US" sz="600" dirty="0">
                <a:latin typeface="新細明體" pitchFamily="18" charset="-120"/>
              </a:rPr>
              <a:t> </a:t>
            </a:r>
            <a:r>
              <a:rPr kumimoji="0" lang="zh-TW" altLang="en-US" sz="600" dirty="0">
                <a:latin typeface="新細明體" pitchFamily="18" charset="-120"/>
              </a:rPr>
              <a:t>瀏覽。 此網站所載資料並未經</a:t>
            </a:r>
            <a:r>
              <a:rPr kumimoji="0" lang="zh-CN" altLang="en-US" sz="600" dirty="0">
                <a:latin typeface="新細明體" pitchFamily="18" charset="-120"/>
              </a:rPr>
              <a:t>香港</a:t>
            </a:r>
            <a:r>
              <a:rPr kumimoji="0" lang="zh-TW" altLang="en-US" sz="600" dirty="0">
                <a:latin typeface="新細明體" pitchFamily="18" charset="-120"/>
              </a:rPr>
              <a:t>證監會審核。</a:t>
            </a:r>
          </a:p>
        </p:txBody>
      </p:sp>
      <p:graphicFrame>
        <p:nvGraphicFramePr>
          <p:cNvPr id="1186" name="Group 162"/>
          <p:cNvGraphicFramePr>
            <a:graphicFrameLocks noGrp="1"/>
          </p:cNvGraphicFramePr>
          <p:nvPr>
            <p:extLst>
              <p:ext uri="{D42A27DB-BD31-4B8C-83A1-F6EECF244321}">
                <p14:modId xmlns:p14="http://schemas.microsoft.com/office/powerpoint/2010/main" val="4178359648"/>
              </p:ext>
            </p:extLst>
          </p:nvPr>
        </p:nvGraphicFramePr>
        <p:xfrm>
          <a:off x="1981200" y="6208842"/>
          <a:ext cx="1447800" cy="809735"/>
        </p:xfrm>
        <a:graphic>
          <a:graphicData uri="http://schemas.openxmlformats.org/drawingml/2006/table">
            <a:tbl>
              <a:tblPr>
                <a:tableStyleId>{3B4B98B0-60AC-42C2-AFA5-B58CD77FA1E5}</a:tableStyleId>
              </a:tblPr>
              <a:tblGrid>
                <a:gridCol w="1066800">
                  <a:extLst>
                    <a:ext uri="{9D8B030D-6E8A-4147-A177-3AD203B41FA5}">
                      <a16:colId xmlns:a16="http://schemas.microsoft.com/office/drawing/2014/main" val="20000"/>
                    </a:ext>
                  </a:extLst>
                </a:gridCol>
                <a:gridCol w="381000">
                  <a:extLst>
                    <a:ext uri="{9D8B030D-6E8A-4147-A177-3AD203B41FA5}">
                      <a16:colId xmlns:a16="http://schemas.microsoft.com/office/drawing/2014/main" val="20001"/>
                    </a:ext>
                  </a:extLst>
                </a:gridCol>
              </a:tblGrid>
              <a:tr h="211394">
                <a:tc gridSpan="2">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lang="zh-HK" altLang="en-US" sz="700" b="0" i="0" u="none" strike="noStrike" kern="1200" dirty="0">
                          <a:solidFill>
                            <a:schemeClr val="tx1"/>
                          </a:solidFill>
                          <a:latin typeface="宋体" panose="02010600030101010101" pitchFamily="2" charset="-122"/>
                          <a:ea typeface="宋体" panose="02010600030101010101" pitchFamily="2" charset="-122"/>
                          <a:cs typeface="+mn-cs"/>
                        </a:rPr>
                        <a:t>五大投資（總資產之百分比）</a:t>
                      </a:r>
                    </a:p>
                  </a:txBody>
                  <a:tcPr marT="45688" marB="45688" horzOverflow="overflow">
                    <a:solidFill>
                      <a:schemeClr val="tx2">
                        <a:lumMod val="60000"/>
                        <a:lumOff val="40000"/>
                      </a:schemeClr>
                    </a:solidFill>
                  </a:tcPr>
                </a:tc>
                <a:tc hMerge="1">
                  <a:txBody>
                    <a:bodyPr/>
                    <a:lstStyle/>
                    <a:p>
                      <a:endParaRPr lang="zh-TW" altLang="en-US"/>
                    </a:p>
                  </a:txBody>
                  <a:tcPr/>
                </a:tc>
                <a:extLst>
                  <a:ext uri="{0D108BD9-81ED-4DB2-BD59-A6C34878D82A}">
                    <a16:rowId xmlns:a16="http://schemas.microsoft.com/office/drawing/2014/main" val="10000"/>
                  </a:ext>
                </a:extLst>
              </a:tr>
              <a:tr h="0">
                <a:tc>
                  <a:txBody>
                    <a:bodyPr/>
                    <a:lstStyle/>
                    <a:p>
                      <a:pPr algn="l" fontAlgn="b"/>
                      <a:r>
                        <a:rPr lang="en-US" altLang="zh-CN" sz="650" b="0" i="0" u="none" strike="noStrike" dirty="0">
                          <a:solidFill>
                            <a:srgbClr val="000000"/>
                          </a:solidFill>
                          <a:effectLst/>
                          <a:latin typeface="Calibri" panose="020F0502020204030204" pitchFamily="34" charset="0"/>
                        </a:rPr>
                        <a:t>24</a:t>
                      </a:r>
                      <a:r>
                        <a:rPr lang="zh-CN" altLang="en-US" sz="650" b="0" i="0" u="none" strike="noStrike" dirty="0">
                          <a:solidFill>
                            <a:srgbClr val="000000"/>
                          </a:solidFill>
                          <a:effectLst/>
                          <a:latin typeface="Calibri" panose="020F0502020204030204" pitchFamily="34" charset="0"/>
                        </a:rPr>
                        <a:t>國債</a:t>
                      </a:r>
                      <a:r>
                        <a:rPr lang="en-US" altLang="zh-CN" sz="650" b="0" i="0" u="none" strike="noStrike" dirty="0">
                          <a:solidFill>
                            <a:srgbClr val="000000"/>
                          </a:solidFill>
                          <a:effectLst/>
                          <a:latin typeface="Calibri" panose="020F0502020204030204" pitchFamily="34" charset="0"/>
                        </a:rPr>
                        <a:t>22</a:t>
                      </a:r>
                    </a:p>
                  </a:txBody>
                  <a:tcPr marL="9525" marR="9525" marT="9525" marB="0" anchor="b">
                    <a:noFill/>
                  </a:tcPr>
                </a:tc>
                <a:tc>
                  <a:txBody>
                    <a:bodyPr/>
                    <a:lstStyle/>
                    <a:p>
                      <a:pPr algn="r" fontAlgn="b"/>
                      <a:r>
                        <a:rPr lang="en-US" sz="700" b="0" i="0" u="none" strike="noStrike" dirty="0">
                          <a:solidFill>
                            <a:srgbClr val="000000"/>
                          </a:solidFill>
                          <a:effectLst/>
                          <a:latin typeface="Calibri" panose="020F0502020204030204" pitchFamily="34" charset="0"/>
                        </a:rPr>
                        <a:t>9.36%</a:t>
                      </a:r>
                    </a:p>
                  </a:txBody>
                  <a:tcPr marL="9525" marR="9525" marT="9525" marB="0" anchor="b">
                    <a:noFill/>
                  </a:tcPr>
                </a:tc>
                <a:extLst>
                  <a:ext uri="{0D108BD9-81ED-4DB2-BD59-A6C34878D82A}">
                    <a16:rowId xmlns:a16="http://schemas.microsoft.com/office/drawing/2014/main" val="797770332"/>
                  </a:ext>
                </a:extLst>
              </a:tr>
              <a:tr h="0">
                <a:tc>
                  <a:txBody>
                    <a:bodyPr/>
                    <a:lstStyle/>
                    <a:p>
                      <a:pPr algn="l" fontAlgn="b"/>
                      <a:r>
                        <a:rPr lang="en-US" altLang="zh-CN" sz="650" b="0" i="0" u="none" strike="noStrike">
                          <a:solidFill>
                            <a:srgbClr val="000000"/>
                          </a:solidFill>
                          <a:effectLst/>
                          <a:latin typeface="Calibri" panose="020F0502020204030204" pitchFamily="34" charset="0"/>
                        </a:rPr>
                        <a:t>21</a:t>
                      </a:r>
                      <a:r>
                        <a:rPr lang="zh-CN" altLang="en-US" sz="650" b="0" i="0" u="none" strike="noStrike">
                          <a:solidFill>
                            <a:srgbClr val="000000"/>
                          </a:solidFill>
                          <a:effectLst/>
                          <a:latin typeface="Calibri" panose="020F0502020204030204" pitchFamily="34" charset="0"/>
                        </a:rPr>
                        <a:t>華泰</a:t>
                      </a:r>
                      <a:r>
                        <a:rPr lang="en-US" altLang="zh-CN" sz="650" b="0" i="0" u="none" strike="noStrike">
                          <a:solidFill>
                            <a:srgbClr val="000000"/>
                          </a:solidFill>
                          <a:effectLst/>
                          <a:latin typeface="Calibri" panose="020F0502020204030204" pitchFamily="34" charset="0"/>
                        </a:rPr>
                        <a:t>C1</a:t>
                      </a:r>
                      <a:endParaRPr lang="en-US" altLang="zh-CN" sz="650" b="0" i="0" u="none" strike="noStrike" dirty="0">
                        <a:solidFill>
                          <a:srgbClr val="000000"/>
                        </a:solidFill>
                        <a:effectLst/>
                        <a:latin typeface="Calibri" panose="020F0502020204030204" pitchFamily="34" charset="0"/>
                      </a:endParaRPr>
                    </a:p>
                  </a:txBody>
                  <a:tcPr marL="9525" marR="9525" marT="9525" marB="0" anchor="b">
                    <a:noFill/>
                  </a:tcPr>
                </a:tc>
                <a:tc>
                  <a:txBody>
                    <a:bodyPr/>
                    <a:lstStyle/>
                    <a:p>
                      <a:pPr algn="r" fontAlgn="b"/>
                      <a:r>
                        <a:rPr lang="en-US" sz="700" b="0" i="0" u="none" strike="noStrike" dirty="0">
                          <a:solidFill>
                            <a:srgbClr val="000000"/>
                          </a:solidFill>
                          <a:effectLst/>
                          <a:latin typeface="Calibri" panose="020F0502020204030204" pitchFamily="34" charset="0"/>
                        </a:rPr>
                        <a:t>6.51%</a:t>
                      </a:r>
                    </a:p>
                  </a:txBody>
                  <a:tcPr marL="9525" marR="9525" marT="9525" marB="0" anchor="b">
                    <a:noFill/>
                  </a:tcPr>
                </a:tc>
                <a:extLst>
                  <a:ext uri="{0D108BD9-81ED-4DB2-BD59-A6C34878D82A}">
                    <a16:rowId xmlns:a16="http://schemas.microsoft.com/office/drawing/2014/main" val="2167149646"/>
                  </a:ext>
                </a:extLst>
              </a:tr>
              <a:tr h="121977">
                <a:tc>
                  <a:txBody>
                    <a:bodyPr/>
                    <a:lstStyle/>
                    <a:p>
                      <a:pPr algn="l" fontAlgn="b"/>
                      <a:r>
                        <a:rPr lang="en-US" altLang="zh-CN" sz="650" b="0" i="0" u="none" strike="noStrike">
                          <a:solidFill>
                            <a:srgbClr val="000000"/>
                          </a:solidFill>
                          <a:effectLst/>
                          <a:latin typeface="Calibri" panose="020F0502020204030204" pitchFamily="34" charset="0"/>
                        </a:rPr>
                        <a:t>22</a:t>
                      </a:r>
                      <a:r>
                        <a:rPr lang="zh-CN" altLang="en-US" sz="650" b="0" i="0" u="none" strike="noStrike">
                          <a:solidFill>
                            <a:srgbClr val="000000"/>
                          </a:solidFill>
                          <a:effectLst/>
                          <a:latin typeface="Calibri" panose="020F0502020204030204" pitchFamily="34" charset="0"/>
                        </a:rPr>
                        <a:t>廣金</a:t>
                      </a:r>
                      <a:r>
                        <a:rPr lang="en-US" altLang="zh-CN" sz="650" b="0" i="0" u="none" strike="noStrike">
                          <a:solidFill>
                            <a:srgbClr val="000000"/>
                          </a:solidFill>
                          <a:effectLst/>
                          <a:latin typeface="Calibri" panose="020F0502020204030204" pitchFamily="34" charset="0"/>
                        </a:rPr>
                        <a:t>01</a:t>
                      </a:r>
                      <a:endParaRPr lang="en-US" altLang="zh-CN" sz="650" b="0" i="0" u="none" strike="noStrike" dirty="0">
                        <a:solidFill>
                          <a:srgbClr val="000000"/>
                        </a:solidFill>
                        <a:effectLst/>
                        <a:latin typeface="Calibri" panose="020F0502020204030204" pitchFamily="34" charset="0"/>
                      </a:endParaRPr>
                    </a:p>
                  </a:txBody>
                  <a:tcPr marL="9525" marR="9525" marT="9525" marB="0" anchor="b">
                    <a:noFill/>
                  </a:tcPr>
                </a:tc>
                <a:tc>
                  <a:txBody>
                    <a:bodyPr/>
                    <a:lstStyle/>
                    <a:p>
                      <a:pPr algn="r" fontAlgn="b"/>
                      <a:r>
                        <a:rPr lang="en-US" sz="700" b="0" i="0" u="none" strike="noStrike" dirty="0">
                          <a:solidFill>
                            <a:srgbClr val="000000"/>
                          </a:solidFill>
                          <a:effectLst/>
                          <a:latin typeface="Calibri" panose="020F0502020204030204" pitchFamily="34" charset="0"/>
                        </a:rPr>
                        <a:t>6.49%</a:t>
                      </a:r>
                    </a:p>
                  </a:txBody>
                  <a:tcPr marL="9525" marR="9525" marT="9525" marB="0" anchor="b">
                    <a:noFill/>
                  </a:tcPr>
                </a:tc>
                <a:extLst>
                  <a:ext uri="{0D108BD9-81ED-4DB2-BD59-A6C34878D82A}">
                    <a16:rowId xmlns:a16="http://schemas.microsoft.com/office/drawing/2014/main" val="542121024"/>
                  </a:ext>
                </a:extLst>
              </a:tr>
              <a:tr h="121977">
                <a:tc>
                  <a:txBody>
                    <a:bodyPr/>
                    <a:lstStyle/>
                    <a:p>
                      <a:pPr algn="l" fontAlgn="b"/>
                      <a:r>
                        <a:rPr lang="en-US" altLang="zh-CN" sz="650" b="0" i="0" u="none" strike="noStrike" dirty="0">
                          <a:solidFill>
                            <a:srgbClr val="000000"/>
                          </a:solidFill>
                          <a:effectLst/>
                          <a:latin typeface="Calibri" panose="020F0502020204030204" pitchFamily="34" charset="0"/>
                        </a:rPr>
                        <a:t>24HBIS01</a:t>
                      </a:r>
                      <a:endParaRPr lang="zh-CN" altLang="en-US" sz="650" b="0" i="0" u="none" strike="noStrike" dirty="0">
                        <a:solidFill>
                          <a:srgbClr val="000000"/>
                        </a:solidFill>
                        <a:effectLst/>
                        <a:latin typeface="Calibri" panose="020F0502020204030204" pitchFamily="34" charset="0"/>
                      </a:endParaRPr>
                    </a:p>
                  </a:txBody>
                  <a:tcPr marL="9525" marR="9525" marT="9525" marB="0" anchor="b">
                    <a:noFill/>
                  </a:tcPr>
                </a:tc>
                <a:tc>
                  <a:txBody>
                    <a:bodyPr/>
                    <a:lstStyle/>
                    <a:p>
                      <a:pPr algn="r" fontAlgn="b"/>
                      <a:r>
                        <a:rPr lang="en-US" sz="700" b="0" i="0" u="none" strike="noStrike" dirty="0">
                          <a:solidFill>
                            <a:srgbClr val="000000"/>
                          </a:solidFill>
                          <a:effectLst/>
                          <a:latin typeface="Calibri" panose="020F0502020204030204" pitchFamily="34" charset="0"/>
                        </a:rPr>
                        <a:t>6.43%</a:t>
                      </a:r>
                    </a:p>
                  </a:txBody>
                  <a:tcPr marL="9525" marR="9525" marT="9525" marB="0" anchor="b">
                    <a:noFill/>
                  </a:tcPr>
                </a:tc>
                <a:extLst>
                  <a:ext uri="{0D108BD9-81ED-4DB2-BD59-A6C34878D82A}">
                    <a16:rowId xmlns:a16="http://schemas.microsoft.com/office/drawing/2014/main" val="1552732998"/>
                  </a:ext>
                </a:extLst>
              </a:tr>
              <a:tr h="121977">
                <a:tc>
                  <a:txBody>
                    <a:bodyPr/>
                    <a:lstStyle/>
                    <a:p>
                      <a:pPr algn="l" fontAlgn="b"/>
                      <a:r>
                        <a:rPr lang="en-US" altLang="zh-CN" sz="650" b="0" i="0" u="none" strike="noStrike">
                          <a:solidFill>
                            <a:srgbClr val="000000"/>
                          </a:solidFill>
                          <a:effectLst/>
                          <a:latin typeface="Calibri" panose="020F0502020204030204" pitchFamily="34" charset="0"/>
                        </a:rPr>
                        <a:t>21</a:t>
                      </a:r>
                      <a:r>
                        <a:rPr lang="zh-CN" altLang="en-US" sz="650" b="0" i="0" u="none" strike="noStrike">
                          <a:solidFill>
                            <a:srgbClr val="000000"/>
                          </a:solidFill>
                          <a:effectLst/>
                          <a:latin typeface="Calibri" panose="020F0502020204030204" pitchFamily="34" charset="0"/>
                        </a:rPr>
                        <a:t>粵橋</a:t>
                      </a:r>
                      <a:r>
                        <a:rPr lang="en-US" altLang="zh-CN" sz="650" b="0" i="0" u="none" strike="noStrike">
                          <a:solidFill>
                            <a:srgbClr val="000000"/>
                          </a:solidFill>
                          <a:effectLst/>
                          <a:latin typeface="Calibri" panose="020F0502020204030204" pitchFamily="34" charset="0"/>
                        </a:rPr>
                        <a:t>01</a:t>
                      </a:r>
                      <a:endParaRPr lang="en-US" altLang="zh-CN" sz="650" b="0" i="0" u="none" strike="noStrike" dirty="0">
                        <a:solidFill>
                          <a:srgbClr val="000000"/>
                        </a:solidFill>
                        <a:effectLst/>
                        <a:latin typeface="Calibri" panose="020F0502020204030204" pitchFamily="34" charset="0"/>
                      </a:endParaRPr>
                    </a:p>
                  </a:txBody>
                  <a:tcPr marL="9525" marR="9525" marT="9525" marB="0" anchor="b">
                    <a:noFill/>
                  </a:tcPr>
                </a:tc>
                <a:tc>
                  <a:txBody>
                    <a:bodyPr/>
                    <a:lstStyle/>
                    <a:p>
                      <a:pPr algn="r" fontAlgn="b"/>
                      <a:r>
                        <a:rPr lang="en-US" sz="700" b="0" i="0" u="none" strike="noStrike" dirty="0">
                          <a:solidFill>
                            <a:srgbClr val="000000"/>
                          </a:solidFill>
                          <a:effectLst/>
                          <a:latin typeface="Calibri" panose="020F0502020204030204" pitchFamily="34" charset="0"/>
                        </a:rPr>
                        <a:t>6.39%</a:t>
                      </a:r>
                    </a:p>
                  </a:txBody>
                  <a:tcPr marL="9525" marR="9525" marT="9525" marB="0" anchor="b">
                    <a:noFill/>
                  </a:tcPr>
                </a:tc>
                <a:extLst>
                  <a:ext uri="{0D108BD9-81ED-4DB2-BD59-A6C34878D82A}">
                    <a16:rowId xmlns:a16="http://schemas.microsoft.com/office/drawing/2014/main" val="10003"/>
                  </a:ext>
                </a:extLst>
              </a:tr>
            </a:tbl>
          </a:graphicData>
        </a:graphic>
      </p:graphicFrame>
      <p:graphicFrame>
        <p:nvGraphicFramePr>
          <p:cNvPr id="1185" name="Group 161"/>
          <p:cNvGraphicFramePr>
            <a:graphicFrameLocks noGrp="1"/>
          </p:cNvGraphicFramePr>
          <p:nvPr>
            <p:extLst>
              <p:ext uri="{D42A27DB-BD31-4B8C-83A1-F6EECF244321}">
                <p14:modId xmlns:p14="http://schemas.microsoft.com/office/powerpoint/2010/main" val="3638998877"/>
              </p:ext>
            </p:extLst>
          </p:nvPr>
        </p:nvGraphicFramePr>
        <p:xfrm>
          <a:off x="1981199" y="7169172"/>
          <a:ext cx="1447801" cy="494919"/>
        </p:xfrm>
        <a:graphic>
          <a:graphicData uri="http://schemas.openxmlformats.org/drawingml/2006/table">
            <a:tbl>
              <a:tblPr>
                <a:tableStyleId>{3B4B98B0-60AC-42C2-AFA5-B58CD77FA1E5}</a:tableStyleId>
              </a:tblPr>
              <a:tblGrid>
                <a:gridCol w="1176338">
                  <a:extLst>
                    <a:ext uri="{9D8B030D-6E8A-4147-A177-3AD203B41FA5}">
                      <a16:colId xmlns:a16="http://schemas.microsoft.com/office/drawing/2014/main" val="20000"/>
                    </a:ext>
                  </a:extLst>
                </a:gridCol>
                <a:gridCol w="271463">
                  <a:extLst>
                    <a:ext uri="{9D8B030D-6E8A-4147-A177-3AD203B41FA5}">
                      <a16:colId xmlns:a16="http://schemas.microsoft.com/office/drawing/2014/main" val="20001"/>
                    </a:ext>
                  </a:extLst>
                </a:gridCol>
              </a:tblGrid>
              <a:tr h="121856">
                <a:tc gridSpan="2">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0" lang="zh-CN" altLang="en-US" sz="700" u="none" strike="noStrike" cap="none" normalizeH="0" baseline="0" dirty="0">
                          <a:ln>
                            <a:noFill/>
                          </a:ln>
                          <a:solidFill>
                            <a:schemeClr val="tx1"/>
                          </a:solidFill>
                          <a:effectLst/>
                        </a:rPr>
                        <a:t>久</a:t>
                      </a:r>
                      <a:r>
                        <a:rPr kumimoji="0" lang="zh-HK" altLang="en-US" sz="700" u="none" strike="noStrike" cap="none" normalizeH="0" baseline="0" dirty="0">
                          <a:ln>
                            <a:noFill/>
                          </a:ln>
                          <a:solidFill>
                            <a:schemeClr val="tx1"/>
                          </a:solidFill>
                          <a:effectLst/>
                        </a:rPr>
                        <a:t>期</a:t>
                      </a:r>
                      <a:r>
                        <a:rPr kumimoji="0" lang="zh-TW" altLang="en-US" sz="700" u="none" strike="noStrike" cap="none" normalizeH="0" baseline="0" dirty="0">
                          <a:ln>
                            <a:noFill/>
                          </a:ln>
                          <a:solidFill>
                            <a:schemeClr val="tx1"/>
                          </a:solidFill>
                          <a:effectLst/>
                        </a:rPr>
                        <a:t>及</a:t>
                      </a:r>
                      <a:r>
                        <a:rPr kumimoji="0" lang="zh-HK" altLang="en-US" sz="700" u="none" strike="noStrike" cap="none" normalizeH="0" baseline="0" dirty="0">
                          <a:ln>
                            <a:noFill/>
                          </a:ln>
                          <a:solidFill>
                            <a:schemeClr val="tx1"/>
                          </a:solidFill>
                          <a:effectLst/>
                        </a:rPr>
                        <a:t>到期收益率</a:t>
                      </a:r>
                      <a:r>
                        <a:rPr kumimoji="0" lang="zh-CN" altLang="en-US" sz="700" u="none" strike="noStrike" cap="none" normalizeH="0" baseline="0" dirty="0">
                          <a:ln>
                            <a:noFill/>
                          </a:ln>
                          <a:solidFill>
                            <a:schemeClr val="tx1"/>
                          </a:solidFill>
                          <a:effectLst/>
                        </a:rPr>
                        <a:t>*</a:t>
                      </a:r>
                      <a:endParaRPr kumimoji="0" lang="en-US" altLang="zh-HK" sz="700" b="1" i="0" u="none" strike="noStrike" cap="none" normalizeH="0" baseline="0" dirty="0">
                        <a:ln>
                          <a:noFill/>
                        </a:ln>
                        <a:solidFill>
                          <a:schemeClr val="tx1"/>
                        </a:solidFill>
                        <a:effectLst/>
                        <a:latin typeface="新細明體" pitchFamily="18" charset="-120"/>
                        <a:ea typeface="新細明體" pitchFamily="18" charset="-120"/>
                      </a:endParaRPr>
                    </a:p>
                  </a:txBody>
                  <a:tcPr marT="45688" marB="45688" horzOverflow="overflow">
                    <a:solidFill>
                      <a:schemeClr val="tx2">
                        <a:lumMod val="60000"/>
                        <a:lumOff val="40000"/>
                      </a:schemeClr>
                    </a:solidFill>
                  </a:tcPr>
                </a:tc>
                <a:tc hMerge="1">
                  <a:txBody>
                    <a:bodyPr/>
                    <a:lstStyle/>
                    <a:p>
                      <a:endParaRPr lang="zh-TW" altLang="en-US"/>
                    </a:p>
                  </a:txBody>
                  <a:tcPr/>
                </a:tc>
                <a:extLst>
                  <a:ext uri="{0D108BD9-81ED-4DB2-BD59-A6C34878D82A}">
                    <a16:rowId xmlns:a16="http://schemas.microsoft.com/office/drawing/2014/main" val="10000"/>
                  </a:ext>
                </a:extLst>
              </a:tr>
              <a:tr h="147638">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zh-TW" altLang="en-US" sz="650" u="none" strike="noStrike" cap="none" normalizeH="0" baseline="0" dirty="0">
                          <a:ln>
                            <a:noFill/>
                          </a:ln>
                          <a:solidFill>
                            <a:schemeClr val="tx1"/>
                          </a:solidFill>
                          <a:effectLst/>
                        </a:rPr>
                        <a:t>  </a:t>
                      </a:r>
                      <a:r>
                        <a:rPr kumimoji="0" lang="zh-CN" altLang="en-US" sz="650" u="none" strike="noStrike" cap="none" normalizeH="0" baseline="0" dirty="0">
                          <a:ln>
                            <a:noFill/>
                          </a:ln>
                          <a:solidFill>
                            <a:schemeClr val="tx1"/>
                          </a:solidFill>
                          <a:effectLst/>
                        </a:rPr>
                        <a:t>平均久期（年）</a:t>
                      </a:r>
                      <a:endParaRPr kumimoji="0" lang="en-US" altLang="en-US" sz="650" b="0" i="0" u="none" strike="noStrike" cap="none" normalizeH="0" baseline="0" dirty="0">
                        <a:ln>
                          <a:noFill/>
                        </a:ln>
                        <a:solidFill>
                          <a:schemeClr val="tx1"/>
                        </a:solidFill>
                        <a:effectLst/>
                        <a:latin typeface="Arial" charset="0"/>
                        <a:ea typeface="新細明體" pitchFamily="18" charset="-120"/>
                      </a:endParaRPr>
                    </a:p>
                  </a:txBody>
                  <a:tcPr marL="9525" marR="9525" marT="9525" marB="0" anchor="ctr" horzOverflow="overflow">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0" lang="en-US" altLang="zh-TW" sz="700" u="none" strike="noStrike" kern="1200" cap="none" normalizeH="0" baseline="0" dirty="0">
                          <a:ln>
                            <a:noFill/>
                          </a:ln>
                          <a:solidFill>
                            <a:schemeClr val="tx1"/>
                          </a:solidFill>
                          <a:effectLst/>
                          <a:latin typeface="+mn-lt"/>
                          <a:ea typeface="+mn-ea"/>
                          <a:cs typeface="+mn-cs"/>
                        </a:rPr>
                        <a:t>1.56</a:t>
                      </a:r>
                    </a:p>
                  </a:txBody>
                  <a:tcPr marL="0" marR="0" marT="0" marB="0" anchor="ctr" horzOverflow="overflow">
                    <a:noFill/>
                  </a:tcPr>
                </a:tc>
                <a:extLst>
                  <a:ext uri="{0D108BD9-81ED-4DB2-BD59-A6C34878D82A}">
                    <a16:rowId xmlns:a16="http://schemas.microsoft.com/office/drawing/2014/main" val="10001"/>
                  </a:ext>
                </a:extLst>
              </a:tr>
              <a:tr h="149225">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zh-CN" altLang="zh-TW" sz="650" u="none" strike="noStrike" cap="none" normalizeH="0" baseline="0" dirty="0">
                          <a:ln>
                            <a:noFill/>
                          </a:ln>
                          <a:solidFill>
                            <a:schemeClr val="tx1"/>
                          </a:solidFill>
                          <a:effectLst/>
                        </a:rPr>
                        <a:t> </a:t>
                      </a:r>
                      <a:r>
                        <a:rPr kumimoji="0" lang="zh-CN" altLang="en-US" sz="650" u="none" strike="noStrike" cap="none" normalizeH="0" baseline="0" dirty="0">
                          <a:ln>
                            <a:noFill/>
                          </a:ln>
                          <a:solidFill>
                            <a:schemeClr val="tx1"/>
                          </a:solidFill>
                          <a:effectLst/>
                        </a:rPr>
                        <a:t> 平均票息率（</a:t>
                      </a:r>
                      <a:r>
                        <a:rPr kumimoji="0" lang="en-US" altLang="zh-CN" sz="650" u="none" strike="noStrike" cap="none" normalizeH="0" baseline="0" dirty="0">
                          <a:ln>
                            <a:noFill/>
                          </a:ln>
                          <a:solidFill>
                            <a:schemeClr val="tx1"/>
                          </a:solidFill>
                          <a:effectLst/>
                        </a:rPr>
                        <a:t>%</a:t>
                      </a:r>
                      <a:r>
                        <a:rPr kumimoji="0" lang="zh-CN" altLang="en-US" sz="650" u="none" strike="noStrike" cap="none" normalizeH="0" baseline="0" dirty="0">
                          <a:ln>
                            <a:noFill/>
                          </a:ln>
                          <a:solidFill>
                            <a:schemeClr val="tx1"/>
                          </a:solidFill>
                          <a:effectLst/>
                        </a:rPr>
                        <a:t>）</a:t>
                      </a:r>
                      <a:endParaRPr kumimoji="0" lang="en-US" altLang="en-US" sz="650" b="0" i="0" u="none" strike="noStrike" cap="none" normalizeH="0" baseline="0" dirty="0">
                        <a:ln>
                          <a:noFill/>
                        </a:ln>
                        <a:solidFill>
                          <a:schemeClr val="tx1"/>
                        </a:solidFill>
                        <a:effectLst/>
                        <a:latin typeface="Arial" charset="0"/>
                        <a:ea typeface="SimSun" pitchFamily="2" charset="-122"/>
                      </a:endParaRPr>
                    </a:p>
                  </a:txBody>
                  <a:tcPr marL="9525" marR="9525" marT="9525" marB="0" anchor="ctr" horzOverflow="overflow">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0" lang="en-US" altLang="zh-TW" sz="700" u="none" strike="noStrike" kern="1200" cap="none" normalizeH="0" baseline="0" dirty="0">
                          <a:ln>
                            <a:noFill/>
                          </a:ln>
                          <a:solidFill>
                            <a:schemeClr val="tx1"/>
                          </a:solidFill>
                          <a:effectLst/>
                          <a:latin typeface="+mn-lt"/>
                          <a:ea typeface="+mn-ea"/>
                          <a:cs typeface="+mn-cs"/>
                        </a:rPr>
                        <a:t>2.34</a:t>
                      </a:r>
                    </a:p>
                  </a:txBody>
                  <a:tcPr marL="0" marR="0" marT="0" marB="0" anchor="ctr" horzOverflow="overflow">
                    <a:noFill/>
                  </a:tcPr>
                </a:tc>
                <a:extLst>
                  <a:ext uri="{0D108BD9-81ED-4DB2-BD59-A6C34878D82A}">
                    <a16:rowId xmlns:a16="http://schemas.microsoft.com/office/drawing/2014/main" val="10002"/>
                  </a:ext>
                </a:extLst>
              </a:tr>
            </a:tbl>
          </a:graphicData>
        </a:graphic>
      </p:graphicFrame>
      <p:sp>
        <p:nvSpPr>
          <p:cNvPr id="2197" name="文字方塊 22"/>
          <p:cNvSpPr txBox="1">
            <a:spLocks noChangeArrowheads="1"/>
          </p:cNvSpPr>
          <p:nvPr/>
        </p:nvSpPr>
        <p:spPr bwMode="auto">
          <a:xfrm>
            <a:off x="1943099" y="5707095"/>
            <a:ext cx="4495800" cy="292388"/>
          </a:xfrm>
          <a:prstGeom prst="rect">
            <a:avLst/>
          </a:prstGeom>
          <a:noFill/>
          <a:ln w="9525">
            <a:noFill/>
            <a:miter lim="800000"/>
            <a:headEnd/>
            <a:tailEnd/>
          </a:ln>
        </p:spPr>
        <p:txBody>
          <a:bodyPr wrap="square">
            <a:spAutoFit/>
          </a:bodyPr>
          <a:lstStyle/>
          <a:p>
            <a:r>
              <a:rPr lang="zh-CN" altLang="en-US" sz="650" dirty="0"/>
              <a:t>資料</a:t>
            </a:r>
            <a:r>
              <a:rPr lang="zh-CN" altLang="en-US" sz="650" dirty="0">
                <a:solidFill>
                  <a:srgbClr val="000000"/>
                </a:solidFill>
              </a:rPr>
              <a:t>來源：</a:t>
            </a:r>
            <a:r>
              <a:rPr lang="zh-TW" altLang="en-US" sz="650" dirty="0"/>
              <a:t>申</a:t>
            </a:r>
            <a:r>
              <a:rPr lang="zh-CN" altLang="en-US" sz="650" dirty="0"/>
              <a:t>萬宏源</a:t>
            </a:r>
            <a:r>
              <a:rPr lang="zh-TW" altLang="en-US" sz="650" dirty="0"/>
              <a:t>投資管理</a:t>
            </a:r>
            <a:r>
              <a:rPr lang="en-US" altLang="zh-TW" sz="650" dirty="0"/>
              <a:t>(</a:t>
            </a:r>
            <a:r>
              <a:rPr lang="zh-TW" altLang="en-US" sz="650" dirty="0"/>
              <a:t>亞洲</a:t>
            </a:r>
            <a:r>
              <a:rPr lang="en-US" altLang="zh-TW" sz="650" dirty="0"/>
              <a:t>)</a:t>
            </a:r>
            <a:r>
              <a:rPr lang="zh-TW" altLang="en-US" sz="650" dirty="0"/>
              <a:t>有限公司</a:t>
            </a:r>
            <a:endParaRPr lang="en-US" altLang="zh-TW" sz="650" dirty="0"/>
          </a:p>
          <a:p>
            <a:r>
              <a:rPr lang="zh-CN" altLang="en-US" sz="650" dirty="0"/>
              <a:t>更新日期：</a:t>
            </a:r>
            <a:r>
              <a:rPr lang="en-US" altLang="zh-CN" sz="650" dirty="0"/>
              <a:t>2025</a:t>
            </a:r>
            <a:r>
              <a:rPr lang="zh-CN" altLang="en-US" sz="650" dirty="0"/>
              <a:t>年</a:t>
            </a:r>
            <a:r>
              <a:rPr lang="en-US" altLang="zh-CN" sz="650" dirty="0"/>
              <a:t>9</a:t>
            </a:r>
            <a:r>
              <a:rPr lang="zh-CN" altLang="en-US" sz="650" dirty="0"/>
              <a:t>月</a:t>
            </a:r>
            <a:r>
              <a:rPr lang="en-US" altLang="zh-CN" sz="650" dirty="0"/>
              <a:t>30</a:t>
            </a:r>
            <a:r>
              <a:rPr lang="zh-CN" altLang="en-US" sz="650" dirty="0"/>
              <a:t>日</a:t>
            </a:r>
            <a:endParaRPr lang="en-US" altLang="zh-CN" sz="650" dirty="0"/>
          </a:p>
        </p:txBody>
      </p:sp>
      <p:sp>
        <p:nvSpPr>
          <p:cNvPr id="2201" name="TextBox 6"/>
          <p:cNvSpPr txBox="1">
            <a:spLocks noChangeArrowheads="1"/>
          </p:cNvSpPr>
          <p:nvPr/>
        </p:nvSpPr>
        <p:spPr bwMode="auto">
          <a:xfrm>
            <a:off x="1919080" y="7728865"/>
            <a:ext cx="1371600" cy="276999"/>
          </a:xfrm>
          <a:prstGeom prst="rect">
            <a:avLst/>
          </a:prstGeom>
          <a:noFill/>
          <a:ln w="9525">
            <a:noFill/>
            <a:miter lim="800000"/>
            <a:headEnd/>
            <a:tailEnd/>
          </a:ln>
        </p:spPr>
        <p:txBody>
          <a:bodyPr wrap="square">
            <a:spAutoFit/>
          </a:bodyPr>
          <a:lstStyle/>
          <a:p>
            <a:r>
              <a:rPr lang="zh-CN" altLang="en-US" sz="600" dirty="0"/>
              <a:t>*平均久期及平均到期收益率數據不包括貨幣基金及現金部份。</a:t>
            </a:r>
          </a:p>
        </p:txBody>
      </p:sp>
      <p:sp>
        <p:nvSpPr>
          <p:cNvPr id="28" name="文字方塊 27"/>
          <p:cNvSpPr txBox="1"/>
          <p:nvPr/>
        </p:nvSpPr>
        <p:spPr>
          <a:xfrm>
            <a:off x="4343400" y="152400"/>
            <a:ext cx="2819400" cy="415925"/>
          </a:xfrm>
          <a:prstGeom prst="rect">
            <a:avLst/>
          </a:prstGeom>
          <a:noFill/>
        </p:spPr>
        <p:txBody>
          <a:bodyPr>
            <a:spAutoFit/>
          </a:bodyPr>
          <a:lstStyle/>
          <a:p>
            <a:pPr algn="ctr">
              <a:defRPr/>
            </a:pPr>
            <a:r>
              <a:rPr lang="zh-CN" altLang="en-US" sz="700" b="1" kern="1500" spc="100" dirty="0"/>
              <a:t>                           </a:t>
            </a:r>
            <a:endParaRPr lang="en-US" altLang="zh-CN" sz="700" b="1" kern="1500" spc="100" dirty="0"/>
          </a:p>
          <a:p>
            <a:pPr algn="ctr">
              <a:defRPr/>
            </a:pPr>
            <a:r>
              <a:rPr lang="zh-CN" altLang="en-US" sz="700" b="1" kern="1500" spc="150" dirty="0"/>
              <a:t>     申萬宏源投資管理（亞洲）有限公司</a:t>
            </a:r>
            <a:endParaRPr lang="en-US" altLang="zh-CN" sz="700" b="1" kern="1500" spc="150" dirty="0"/>
          </a:p>
          <a:p>
            <a:pPr>
              <a:defRPr/>
            </a:pPr>
            <a:r>
              <a:rPr lang="en-US" altLang="zh-TW" sz="700" b="1" dirty="0"/>
              <a:t>             </a:t>
            </a:r>
            <a:r>
              <a:rPr lang="en-US" altLang="zh-TW" sz="700" b="1" dirty="0" err="1"/>
              <a:t>Shenwan</a:t>
            </a:r>
            <a:r>
              <a:rPr lang="en-US" altLang="zh-TW" sz="700" b="1" dirty="0"/>
              <a:t> </a:t>
            </a:r>
            <a:r>
              <a:rPr lang="en-US" altLang="zh-TW" sz="700" b="1" dirty="0" err="1"/>
              <a:t>Hongyuan</a:t>
            </a:r>
            <a:r>
              <a:rPr lang="en-US" altLang="zh-TW" sz="700" b="1" dirty="0"/>
              <a:t> Asset Management (Asia) Limited</a:t>
            </a:r>
            <a:endParaRPr lang="zh-TW" altLang="en-US" sz="700" b="1" dirty="0"/>
          </a:p>
        </p:txBody>
      </p:sp>
      <p:pic>
        <p:nvPicPr>
          <p:cNvPr id="5" name="Picture 4">
            <a:extLst>
              <a:ext uri="{FF2B5EF4-FFF2-40B4-BE49-F238E27FC236}">
                <a16:creationId xmlns:a16="http://schemas.microsoft.com/office/drawing/2014/main" id="{DCD503BC-502A-61E4-148D-7A2A0590D900}"/>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029200" y="71515"/>
            <a:ext cx="1238567" cy="218824"/>
          </a:xfrm>
          <a:prstGeom prst="rect">
            <a:avLst/>
          </a:prstGeom>
          <a:noFill/>
          <a:ln>
            <a:noFill/>
          </a:ln>
        </p:spPr>
      </p:pic>
      <p:pic>
        <p:nvPicPr>
          <p:cNvPr id="2" name="Picture 1"/>
          <p:cNvPicPr>
            <a:picLocks noChangeAspect="1"/>
          </p:cNvPicPr>
          <p:nvPr/>
        </p:nvPicPr>
        <p:blipFill>
          <a:blip r:embed="rId6"/>
          <a:stretch>
            <a:fillRect/>
          </a:stretch>
        </p:blipFill>
        <p:spPr>
          <a:xfrm>
            <a:off x="3473450" y="6049701"/>
            <a:ext cx="3232150" cy="1956164"/>
          </a:xfrm>
          <a:prstGeom prst="rect">
            <a:avLst/>
          </a:prstGeom>
        </p:spPr>
      </p:pic>
    </p:spTree>
  </p:cSld>
  <p:clrMapOvr>
    <a:masterClrMapping/>
  </p:clrMapOvr>
  <p:timing>
    <p:tnLst>
      <p:par>
        <p:cTn id="1" dur="indefinite" restart="never" nodeType="tmRoot"/>
      </p:par>
    </p:tnLst>
  </p:timing>
  <p:extLst mod="1">
    <p:ext uri="{6950BFC3-D8DA-4A85-94F7-54DA5524770B}">
      <p188:commentRel xmlns:p188="http://schemas.microsoft.com/office/powerpoint/2018/8/main" xmlns="" r:id="rId7"/>
    </p:ext>
  </p:extLs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196610</TotalTime>
  <Words>1261</Words>
  <Application>Microsoft Office PowerPoint</Application>
  <PresentationFormat>On-screen Show (4:3)</PresentationFormat>
  <Paragraphs>131</Paragraphs>
  <Slides>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PMingLiU</vt:lpstr>
      <vt:lpstr>PMingLiU</vt:lpstr>
      <vt:lpstr>宋体</vt:lpstr>
      <vt:lpstr>宋体</vt:lpstr>
      <vt:lpstr>Arial</vt:lpstr>
      <vt:lpstr>Calibri</vt:lpstr>
      <vt:lpstr>Office Theme</vt:lpstr>
      <vt:lpstr>PowerPoint Presentation</vt:lpstr>
    </vt:vector>
  </TitlesOfParts>
  <Company>SWS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RQFII Factsheet</dc:title>
  <dc:creator>Lemon ZHANG</dc:creator>
  <cp:lastModifiedBy>Evita Zhang Yijun</cp:lastModifiedBy>
  <cp:revision>20141</cp:revision>
  <cp:lastPrinted>2023-12-20T07:45:46Z</cp:lastPrinted>
  <dcterms:created xsi:type="dcterms:W3CDTF">2012-01-15T04:25:49Z</dcterms:created>
  <dcterms:modified xsi:type="dcterms:W3CDTF">2025-10-13T00:54:53Z</dcterms:modified>
</cp:coreProperties>
</file>