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6858000" cy="9144000" type="screen4x3"/>
  <p:notesSz cx="6797675" cy="9928225"/>
  <p:defaultTextStyle>
    <a:defPPr>
      <a:defRPr lang="en-US"/>
    </a:defPPr>
    <a:lvl1pPr algn="l" rtl="0" fontAlgn="base">
      <a:spcBef>
        <a:spcPct val="0"/>
      </a:spcBef>
      <a:spcAft>
        <a:spcPct val="0"/>
      </a:spcAft>
      <a:defRPr kumimoji="1" kern="1200">
        <a:solidFill>
          <a:schemeClr val="tx1"/>
        </a:solidFill>
        <a:latin typeface="Calibri"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Calibri"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Calibri"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Calibri"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Calibri" pitchFamily="34" charset="0"/>
        <a:ea typeface="新細明體" pitchFamily="18" charset="-120"/>
        <a:cs typeface="+mn-cs"/>
      </a:defRPr>
    </a:lvl5pPr>
    <a:lvl6pPr marL="2286000" algn="l" defTabSz="914400" rtl="0" eaLnBrk="1" latinLnBrk="0" hangingPunct="1">
      <a:defRPr kumimoji="1" kern="1200">
        <a:solidFill>
          <a:schemeClr val="tx1"/>
        </a:solidFill>
        <a:latin typeface="Calibri" pitchFamily="34" charset="0"/>
        <a:ea typeface="新細明體" pitchFamily="18" charset="-120"/>
        <a:cs typeface="+mn-cs"/>
      </a:defRPr>
    </a:lvl6pPr>
    <a:lvl7pPr marL="2743200" algn="l" defTabSz="914400" rtl="0" eaLnBrk="1" latinLnBrk="0" hangingPunct="1">
      <a:defRPr kumimoji="1" kern="1200">
        <a:solidFill>
          <a:schemeClr val="tx1"/>
        </a:solidFill>
        <a:latin typeface="Calibri" pitchFamily="34" charset="0"/>
        <a:ea typeface="新細明體" pitchFamily="18" charset="-120"/>
        <a:cs typeface="+mn-cs"/>
      </a:defRPr>
    </a:lvl7pPr>
    <a:lvl8pPr marL="3200400" algn="l" defTabSz="914400" rtl="0" eaLnBrk="1" latinLnBrk="0" hangingPunct="1">
      <a:defRPr kumimoji="1" kern="1200">
        <a:solidFill>
          <a:schemeClr val="tx1"/>
        </a:solidFill>
        <a:latin typeface="Calibri" pitchFamily="34" charset="0"/>
        <a:ea typeface="新細明體" pitchFamily="18" charset="-120"/>
        <a:cs typeface="+mn-cs"/>
      </a:defRPr>
    </a:lvl8pPr>
    <a:lvl9pPr marL="3657600" algn="l" defTabSz="914400" rtl="0" eaLnBrk="1" latinLnBrk="0" hangingPunct="1">
      <a:defRPr kumimoji="1" kern="1200">
        <a:solidFill>
          <a:schemeClr val="tx1"/>
        </a:solidFill>
        <a:latin typeface="Calibri" pitchFamily="34" charset="0"/>
        <a:ea typeface="新細明體" pitchFamily="18" charset="-120"/>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FFA5"/>
    <a:srgbClr val="88D89D"/>
    <a:srgbClr val="0000FF"/>
    <a:srgbClr val="9DF1B1"/>
    <a:srgbClr val="96F8F6"/>
    <a:srgbClr val="FF66FF"/>
    <a:srgbClr val="FFCC00"/>
    <a:srgbClr val="69C1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淺色樣式 1 - 輔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8546" autoAdjust="0"/>
    <p:restoredTop sz="96154" autoAdjust="0"/>
  </p:normalViewPr>
  <p:slideViewPr>
    <p:cSldViewPr>
      <p:cViewPr>
        <p:scale>
          <a:sx n="130" d="100"/>
          <a:sy n="130" d="100"/>
        </p:scale>
        <p:origin x="810" y="-2226"/>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5862" cy="497413"/>
          </a:xfrm>
          <a:prstGeom prst="rect">
            <a:avLst/>
          </a:prstGeom>
          <a:noFill/>
          <a:ln>
            <a:noFill/>
          </a:ln>
        </p:spPr>
        <p:txBody>
          <a:bodyPr vert="horz" wrap="square" lIns="91420" tIns="45710" rIns="91420" bIns="45710" numCol="1" anchor="t" anchorCtr="0" compatLnSpc="1">
            <a:prstTxWarp prst="textNoShape">
              <a:avLst/>
            </a:prstTxWarp>
          </a:bodyPr>
          <a:lstStyle>
            <a:lvl1pPr defTabSz="914342">
              <a:defRPr kumimoji="0" sz="1200">
                <a:ea typeface="+mn-ea"/>
              </a:defRPr>
            </a:lvl1pPr>
          </a:lstStyle>
          <a:p>
            <a:pPr>
              <a:defRPr/>
            </a:pPr>
            <a:endParaRPr lang="zh-TW" altLang="en-US"/>
          </a:p>
        </p:txBody>
      </p:sp>
      <p:sp>
        <p:nvSpPr>
          <p:cNvPr id="3" name="Date Placeholder 2"/>
          <p:cNvSpPr>
            <a:spLocks noGrp="1"/>
          </p:cNvSpPr>
          <p:nvPr>
            <p:ph type="dt" idx="1"/>
          </p:nvPr>
        </p:nvSpPr>
        <p:spPr bwMode="auto">
          <a:xfrm>
            <a:off x="3850294" y="0"/>
            <a:ext cx="2945862" cy="497413"/>
          </a:xfrm>
          <a:prstGeom prst="rect">
            <a:avLst/>
          </a:prstGeom>
          <a:noFill/>
          <a:ln>
            <a:noFill/>
          </a:ln>
        </p:spPr>
        <p:txBody>
          <a:bodyPr vert="horz" wrap="square" lIns="91420" tIns="45710" rIns="91420" bIns="45710" numCol="1" anchor="t" anchorCtr="0" compatLnSpc="1">
            <a:prstTxWarp prst="textNoShape">
              <a:avLst/>
            </a:prstTxWarp>
          </a:bodyPr>
          <a:lstStyle>
            <a:lvl1pPr algn="r" defTabSz="914342">
              <a:defRPr kumimoji="0" sz="1200">
                <a:ea typeface="+mn-ea"/>
              </a:defRPr>
            </a:lvl1pPr>
          </a:lstStyle>
          <a:p>
            <a:pPr>
              <a:defRPr/>
            </a:pPr>
            <a:fld id="{0383C080-9CDA-4AA6-96F8-833A9650F82A}" type="datetimeFigureOut">
              <a:rPr lang="zh-TW" altLang="en-US"/>
              <a:pPr>
                <a:defRPr/>
              </a:pPr>
              <a:t>2025/7/3</a:t>
            </a:fld>
            <a:endParaRPr lang="en-US" altLang="zh-TW"/>
          </a:p>
        </p:txBody>
      </p:sp>
      <p:sp>
        <p:nvSpPr>
          <p:cNvPr id="4" name="Slide Image Placeholder 3"/>
          <p:cNvSpPr>
            <a:spLocks noGrp="1" noRot="1" noChangeAspect="1"/>
          </p:cNvSpPr>
          <p:nvPr>
            <p:ph type="sldImg" idx="2"/>
          </p:nvPr>
        </p:nvSpPr>
        <p:spPr>
          <a:xfrm>
            <a:off x="2005013" y="746125"/>
            <a:ext cx="2789237" cy="3721100"/>
          </a:xfrm>
          <a:prstGeom prst="rect">
            <a:avLst/>
          </a:prstGeom>
          <a:noFill/>
          <a:ln w="12700">
            <a:solidFill>
              <a:prstClr val="black"/>
            </a:solidFill>
          </a:ln>
        </p:spPr>
        <p:txBody>
          <a:bodyPr vert="horz" lIns="88218" tIns="44108" rIns="88218" bIns="44108" rtlCol="0" anchor="ctr"/>
          <a:lstStyle/>
          <a:p>
            <a:pPr lvl="0"/>
            <a:endParaRPr lang="en-US" noProof="0"/>
          </a:p>
        </p:txBody>
      </p:sp>
      <p:sp>
        <p:nvSpPr>
          <p:cNvPr id="5" name="Notes Placeholder 4"/>
          <p:cNvSpPr>
            <a:spLocks noGrp="1"/>
          </p:cNvSpPr>
          <p:nvPr>
            <p:ph type="body" sz="quarter" idx="3"/>
          </p:nvPr>
        </p:nvSpPr>
        <p:spPr bwMode="auto">
          <a:xfrm>
            <a:off x="679464" y="4715406"/>
            <a:ext cx="5438748" cy="4467471"/>
          </a:xfrm>
          <a:prstGeom prst="rect">
            <a:avLst/>
          </a:prstGeom>
          <a:noFill/>
          <a:ln>
            <a:noFill/>
          </a:ln>
        </p:spPr>
        <p:txBody>
          <a:bodyPr vert="horz" wrap="square" lIns="91420" tIns="45710" rIns="91420" bIns="4571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0" y="9430813"/>
            <a:ext cx="2945862" cy="495872"/>
          </a:xfrm>
          <a:prstGeom prst="rect">
            <a:avLst/>
          </a:prstGeom>
          <a:noFill/>
          <a:ln>
            <a:noFill/>
          </a:ln>
        </p:spPr>
        <p:txBody>
          <a:bodyPr vert="horz" wrap="square" lIns="91420" tIns="45710" rIns="91420" bIns="45710" numCol="1" anchor="b" anchorCtr="0" compatLnSpc="1">
            <a:prstTxWarp prst="textNoShape">
              <a:avLst/>
            </a:prstTxWarp>
          </a:bodyPr>
          <a:lstStyle>
            <a:lvl1pPr defTabSz="914342">
              <a:defRPr kumimoji="0" sz="1200">
                <a:ea typeface="+mn-ea"/>
              </a:defRPr>
            </a:lvl1pPr>
          </a:lstStyle>
          <a:p>
            <a:pPr>
              <a:defRPr/>
            </a:pPr>
            <a:endParaRPr lang="zh-TW" altLang="en-US"/>
          </a:p>
        </p:txBody>
      </p:sp>
      <p:sp>
        <p:nvSpPr>
          <p:cNvPr id="7" name="Slide Number Placeholder 6"/>
          <p:cNvSpPr>
            <a:spLocks noGrp="1"/>
          </p:cNvSpPr>
          <p:nvPr>
            <p:ph type="sldNum" sz="quarter" idx="5"/>
          </p:nvPr>
        </p:nvSpPr>
        <p:spPr bwMode="auto">
          <a:xfrm>
            <a:off x="3850294" y="9430813"/>
            <a:ext cx="2945862" cy="495872"/>
          </a:xfrm>
          <a:prstGeom prst="rect">
            <a:avLst/>
          </a:prstGeom>
          <a:noFill/>
          <a:ln>
            <a:noFill/>
          </a:ln>
        </p:spPr>
        <p:txBody>
          <a:bodyPr vert="horz" wrap="square" lIns="91420" tIns="45710" rIns="91420" bIns="45710" numCol="1" anchor="b" anchorCtr="0" compatLnSpc="1">
            <a:prstTxWarp prst="textNoShape">
              <a:avLst/>
            </a:prstTxWarp>
          </a:bodyPr>
          <a:lstStyle>
            <a:lvl1pPr algn="r" defTabSz="914342">
              <a:defRPr kumimoji="0" sz="1200">
                <a:ea typeface="+mn-ea"/>
              </a:defRPr>
            </a:lvl1pPr>
          </a:lstStyle>
          <a:p>
            <a:pPr>
              <a:defRPr/>
            </a:pPr>
            <a:fld id="{24CED5DB-8C8C-46E6-9CB5-1D2C3E0D630A}"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p:spPr>
      </p:sp>
      <p:sp>
        <p:nvSpPr>
          <p:cNvPr id="6147" name="Notes Placeholder 2"/>
          <p:cNvSpPr>
            <a:spLocks noGrp="1"/>
          </p:cNvSpPr>
          <p:nvPr>
            <p:ph type="body" idx="1"/>
          </p:nvPr>
        </p:nvSpPr>
        <p:spPr>
          <a:noFill/>
        </p:spPr>
        <p:txBody>
          <a:bodyPr/>
          <a:lstStyle/>
          <a:p>
            <a:pPr eaLnBrk="1" hangingPunct="1">
              <a:spcBef>
                <a:spcPct val="0"/>
              </a:spcBef>
            </a:pPr>
            <a:endParaRPr lang="zh-TW" altLang="en-US"/>
          </a:p>
        </p:txBody>
      </p:sp>
      <p:sp>
        <p:nvSpPr>
          <p:cNvPr id="6148" name="Slide Number Placeholder 3"/>
          <p:cNvSpPr txBox="1">
            <a:spLocks noGrp="1"/>
          </p:cNvSpPr>
          <p:nvPr/>
        </p:nvSpPr>
        <p:spPr bwMode="auto">
          <a:xfrm>
            <a:off x="3850294" y="9430813"/>
            <a:ext cx="2945862" cy="495872"/>
          </a:xfrm>
          <a:prstGeom prst="rect">
            <a:avLst/>
          </a:prstGeom>
          <a:noFill/>
          <a:ln w="9525">
            <a:noFill/>
            <a:miter lim="800000"/>
            <a:headEnd/>
            <a:tailEnd/>
          </a:ln>
        </p:spPr>
        <p:txBody>
          <a:bodyPr lIns="91420" tIns="45710" rIns="91420" bIns="45710" anchor="b"/>
          <a:lstStyle/>
          <a:p>
            <a:pPr algn="r" defTabSz="911409"/>
            <a:fld id="{2191A605-89F4-4D8E-8BF9-C2F7A5D2736D}" type="slidenum">
              <a:rPr kumimoji="0" lang="zh-TW" altLang="en-US" sz="1200"/>
              <a:pPr algn="r" defTabSz="911409"/>
              <a:t>1</a:t>
            </a:fld>
            <a:endParaRPr kumimoji="0" lang="en-US" altLang="zh-TW"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73A4B12-D40F-40A2-B0B1-7873FD169FB3}" type="datetimeFigureOut">
              <a:rPr lang="zh-TW" altLang="en-US"/>
              <a:pPr>
                <a:defRPr/>
              </a:pPr>
              <a:t>2025/7/3</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4A595565-79FA-4FAB-B28A-F741302546B2}" type="slidenum">
              <a:rPr lang="zh-TW" altLang="en-US"/>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BF5706-6184-46A5-B6FF-963E3C8D209D}" type="datetimeFigureOut">
              <a:rPr lang="zh-TW" altLang="en-US"/>
              <a:pPr>
                <a:defRPr/>
              </a:pPr>
              <a:t>2025/7/3</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EB835BF2-2B8D-424D-9EEE-A4C9070AA9EC}" type="slidenum">
              <a:rPr lang="zh-TW" altLang="en-US"/>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E870B52-E5C6-4189-B7EC-1DD73E5012AB}" type="datetimeFigureOut">
              <a:rPr lang="zh-TW" altLang="en-US"/>
              <a:pPr>
                <a:defRPr/>
              </a:pPr>
              <a:t>2025/7/3</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EE0C80AB-5FC4-4BD3-9F90-C8636F3B9239}" type="slidenum">
              <a:rPr lang="zh-TW" altLang="en-US"/>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4EDEF09-8CC2-4D16-BC18-D99C27CA4FC1}" type="datetimeFigureOut">
              <a:rPr lang="zh-TW" altLang="en-US"/>
              <a:pPr>
                <a:defRPr/>
              </a:pPr>
              <a:t>2025/7/3</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43DCBFB2-1CD7-484B-ADA1-02931B1AE1B9}" type="slidenum">
              <a:rPr lang="zh-TW" altLang="en-US"/>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41FF259-AF17-4721-A472-58E0571AA657}" type="datetimeFigureOut">
              <a:rPr lang="zh-TW" altLang="en-US"/>
              <a:pPr>
                <a:defRPr/>
              </a:pPr>
              <a:t>2025/7/3</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4A8A4042-4DEF-439E-816D-FEFE4195C021}" type="slidenum">
              <a:rPr lang="zh-TW" altLang="en-US"/>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D97BBFC0-2838-474F-9959-E847EA7FD5AE}" type="datetimeFigureOut">
              <a:rPr lang="zh-TW" altLang="en-US"/>
              <a:pPr>
                <a:defRPr/>
              </a:pPr>
              <a:t>2025/7/3</a:t>
            </a:fld>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EDC09DE7-D3C2-4CC5-8992-91696580D64B}" type="slidenum">
              <a:rPr lang="zh-TW" altLang="en-US"/>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C77119-E17A-4059-96F8-53D4950C032F}" type="datetimeFigureOut">
              <a:rPr lang="zh-TW" altLang="en-US"/>
              <a:pPr>
                <a:defRPr/>
              </a:pPr>
              <a:t>2025/7/3</a:t>
            </a:fld>
            <a:endParaRPr lang="en-US" altLang="zh-TW"/>
          </a:p>
        </p:txBody>
      </p:sp>
      <p:sp>
        <p:nvSpPr>
          <p:cNvPr id="8" name="Footer Placeholder 4"/>
          <p:cNvSpPr>
            <a:spLocks noGrp="1"/>
          </p:cNvSpPr>
          <p:nvPr>
            <p:ph type="ftr" sz="quarter" idx="11"/>
          </p:nvPr>
        </p:nvSpPr>
        <p:spPr/>
        <p:txBody>
          <a:bodyPr/>
          <a:lstStyle>
            <a:lvl1pPr>
              <a:defRPr/>
            </a:lvl1pPr>
          </a:lstStyle>
          <a:p>
            <a:pPr>
              <a:defRPr/>
            </a:pPr>
            <a:endParaRPr lang="zh-TW" altLang="en-US"/>
          </a:p>
        </p:txBody>
      </p:sp>
      <p:sp>
        <p:nvSpPr>
          <p:cNvPr id="9" name="Slide Number Placeholder 5"/>
          <p:cNvSpPr>
            <a:spLocks noGrp="1"/>
          </p:cNvSpPr>
          <p:nvPr>
            <p:ph type="sldNum" sz="quarter" idx="12"/>
          </p:nvPr>
        </p:nvSpPr>
        <p:spPr/>
        <p:txBody>
          <a:bodyPr/>
          <a:lstStyle>
            <a:lvl1pPr>
              <a:defRPr/>
            </a:lvl1pPr>
          </a:lstStyle>
          <a:p>
            <a:pPr>
              <a:defRPr/>
            </a:pPr>
            <a:fld id="{E4FE43CF-A154-4500-A616-41BE15C27FBD}" type="slidenum">
              <a:rPr lang="zh-TW" altLang="en-US"/>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56517B1-FF6E-42E1-826B-D3D1444BA6DB}" type="datetimeFigureOut">
              <a:rPr lang="zh-TW" altLang="en-US"/>
              <a:pPr>
                <a:defRPr/>
              </a:pPr>
              <a:t>2025/7/3</a:t>
            </a:fld>
            <a:endParaRPr lang="en-US" altLang="zh-TW"/>
          </a:p>
        </p:txBody>
      </p:sp>
      <p:sp>
        <p:nvSpPr>
          <p:cNvPr id="4" name="Footer Placeholder 4"/>
          <p:cNvSpPr>
            <a:spLocks noGrp="1"/>
          </p:cNvSpPr>
          <p:nvPr>
            <p:ph type="ftr" sz="quarter" idx="11"/>
          </p:nvPr>
        </p:nvSpPr>
        <p:spPr/>
        <p:txBody>
          <a:bodyPr/>
          <a:lstStyle>
            <a:lvl1pPr>
              <a:defRPr/>
            </a:lvl1pPr>
          </a:lstStyle>
          <a:p>
            <a:pPr>
              <a:defRPr/>
            </a:pPr>
            <a:endParaRPr lang="zh-TW" altLang="en-US"/>
          </a:p>
        </p:txBody>
      </p:sp>
      <p:sp>
        <p:nvSpPr>
          <p:cNvPr id="5" name="Slide Number Placeholder 5"/>
          <p:cNvSpPr>
            <a:spLocks noGrp="1"/>
          </p:cNvSpPr>
          <p:nvPr>
            <p:ph type="sldNum" sz="quarter" idx="12"/>
          </p:nvPr>
        </p:nvSpPr>
        <p:spPr/>
        <p:txBody>
          <a:bodyPr/>
          <a:lstStyle>
            <a:lvl1pPr>
              <a:defRPr/>
            </a:lvl1pPr>
          </a:lstStyle>
          <a:p>
            <a:pPr>
              <a:defRPr/>
            </a:pPr>
            <a:fld id="{DFB82CE1-F9A8-451E-A1D2-CD2A8FBFB99A}" type="slidenum">
              <a:rPr lang="zh-TW" altLang="en-US"/>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8B07DB3-6681-4DD7-B66C-70B64F29B5EE}" type="datetimeFigureOut">
              <a:rPr lang="zh-TW" altLang="en-US"/>
              <a:pPr>
                <a:defRPr/>
              </a:pPr>
              <a:t>2025/7/3</a:t>
            </a:fld>
            <a:endParaRPr lang="en-US" altLang="zh-TW"/>
          </a:p>
        </p:txBody>
      </p:sp>
      <p:sp>
        <p:nvSpPr>
          <p:cNvPr id="3" name="Footer Placeholder 4"/>
          <p:cNvSpPr>
            <a:spLocks noGrp="1"/>
          </p:cNvSpPr>
          <p:nvPr>
            <p:ph type="ftr" sz="quarter" idx="11"/>
          </p:nvPr>
        </p:nvSpPr>
        <p:spPr/>
        <p:txBody>
          <a:bodyPr/>
          <a:lstStyle>
            <a:lvl1pPr>
              <a:defRPr/>
            </a:lvl1pPr>
          </a:lstStyle>
          <a:p>
            <a:pPr>
              <a:defRPr/>
            </a:pPr>
            <a:endParaRPr lang="zh-TW" altLang="en-US"/>
          </a:p>
        </p:txBody>
      </p:sp>
      <p:sp>
        <p:nvSpPr>
          <p:cNvPr id="4" name="Slide Number Placeholder 5"/>
          <p:cNvSpPr>
            <a:spLocks noGrp="1"/>
          </p:cNvSpPr>
          <p:nvPr>
            <p:ph type="sldNum" sz="quarter" idx="12"/>
          </p:nvPr>
        </p:nvSpPr>
        <p:spPr/>
        <p:txBody>
          <a:bodyPr/>
          <a:lstStyle>
            <a:lvl1pPr>
              <a:defRPr/>
            </a:lvl1pPr>
          </a:lstStyle>
          <a:p>
            <a:pPr>
              <a:defRPr/>
            </a:pPr>
            <a:fld id="{6AB0E44F-405D-45DD-90DF-3B49915F598E}" type="slidenum">
              <a:rPr lang="zh-TW" altLang="en-US"/>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8D6FD96-299D-453B-8683-A1423095A9E1}" type="datetimeFigureOut">
              <a:rPr lang="zh-TW" altLang="en-US"/>
              <a:pPr>
                <a:defRPr/>
              </a:pPr>
              <a:t>2025/7/3</a:t>
            </a:fld>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96DA413E-1AD7-4652-9FDC-87ECB47C2686}" type="slidenum">
              <a:rPr lang="zh-TW" altLang="en-US"/>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E955B-33FA-49BF-8E29-0CBAABAA4873}" type="datetimeFigureOut">
              <a:rPr lang="zh-TW" altLang="en-US"/>
              <a:pPr>
                <a:defRPr/>
              </a:pPr>
              <a:t>2025/7/3</a:t>
            </a:fld>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0F47FA87-A3F7-4469-86B2-76E858C9A6BC}" type="slidenum">
              <a:rPr lang="zh-TW" altLang="en-US"/>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a:t>Click to edit Master title style</a:t>
            </a:r>
          </a:p>
        </p:txBody>
      </p:sp>
      <p:sp>
        <p:nvSpPr>
          <p:cNvPr id="1027" name="Text Placeholder 2"/>
          <p:cNvSpPr>
            <a:spLocks noGrp="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4" name="Date Placeholder 3"/>
          <p:cNvSpPr>
            <a:spLocks noGrp="1"/>
          </p:cNvSpPr>
          <p:nvPr>
            <p:ph type="dt" sz="half" idx="2"/>
          </p:nvPr>
        </p:nvSpPr>
        <p:spPr>
          <a:xfrm>
            <a:off x="342900" y="8475663"/>
            <a:ext cx="1600200" cy="485775"/>
          </a:xfrm>
          <a:prstGeom prst="rect">
            <a:avLst/>
          </a:prstGeom>
        </p:spPr>
        <p:txBody>
          <a:bodyPr vert="horz" wrap="square" lIns="91440" tIns="45720" rIns="91440" bIns="45720" numCol="1" anchor="ctr" anchorCtr="0" compatLnSpc="1">
            <a:prstTxWarp prst="textNoShape">
              <a:avLst/>
            </a:prstTxWarp>
          </a:bodyPr>
          <a:lstStyle>
            <a:lvl1pPr>
              <a:defRPr kumimoji="0" sz="1200">
                <a:solidFill>
                  <a:srgbClr val="898989"/>
                </a:solidFill>
                <a:ea typeface="+mn-ea"/>
              </a:defRPr>
            </a:lvl1pPr>
          </a:lstStyle>
          <a:p>
            <a:pPr>
              <a:defRPr/>
            </a:pPr>
            <a:fld id="{A4B280D1-98BF-4D06-9F8F-2F96E55D1AA1}" type="datetimeFigureOut">
              <a:rPr lang="zh-TW" altLang="en-US"/>
              <a:pPr>
                <a:defRPr/>
              </a:pPr>
              <a:t>2025/7/3</a:t>
            </a:fld>
            <a:endParaRPr lang="en-US" altLang="zh-TW"/>
          </a:p>
        </p:txBody>
      </p:sp>
      <p:sp>
        <p:nvSpPr>
          <p:cNvPr id="5" name="Footer Placeholder 4"/>
          <p:cNvSpPr>
            <a:spLocks noGrp="1"/>
          </p:cNvSpPr>
          <p:nvPr>
            <p:ph type="ftr" sz="quarter" idx="3"/>
          </p:nvPr>
        </p:nvSpPr>
        <p:spPr>
          <a:xfrm>
            <a:off x="2343150" y="8475663"/>
            <a:ext cx="2171700" cy="485775"/>
          </a:xfrm>
          <a:prstGeom prst="rect">
            <a:avLst/>
          </a:prstGeom>
        </p:spPr>
        <p:txBody>
          <a:bodyPr vert="horz" wrap="square" lIns="91440" tIns="45720" rIns="91440" bIns="45720" numCol="1" anchor="ctr" anchorCtr="0" compatLnSpc="1">
            <a:prstTxWarp prst="textNoShape">
              <a:avLst/>
            </a:prstTxWarp>
          </a:bodyPr>
          <a:lstStyle>
            <a:lvl1pPr algn="ctr">
              <a:defRPr kumimoji="0" sz="1200">
                <a:solidFill>
                  <a:srgbClr val="898989"/>
                </a:solidFill>
                <a:ea typeface="+mn-ea"/>
              </a:defRPr>
            </a:lvl1pPr>
          </a:lstStyle>
          <a:p>
            <a:pPr>
              <a:defRPr/>
            </a:pPr>
            <a:endParaRPr lang="zh-TW" altLang="en-US"/>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a:defRPr kumimoji="0" sz="1200">
                <a:solidFill>
                  <a:srgbClr val="898989"/>
                </a:solidFill>
                <a:ea typeface="+mn-ea"/>
              </a:defRPr>
            </a:lvl1pPr>
          </a:lstStyle>
          <a:p>
            <a:pPr>
              <a:defRPr/>
            </a:pPr>
            <a:fld id="{6090DCDA-81C3-4E30-97EC-DD5B8747C04D}"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30" name="Group 158"/>
          <p:cNvGraphicFramePr>
            <a:graphicFrameLocks noGrp="1"/>
          </p:cNvGraphicFramePr>
          <p:nvPr>
            <p:extLst>
              <p:ext uri="{D42A27DB-BD31-4B8C-83A1-F6EECF244321}">
                <p14:modId xmlns:p14="http://schemas.microsoft.com/office/powerpoint/2010/main" val="2368014191"/>
              </p:ext>
            </p:extLst>
          </p:nvPr>
        </p:nvGraphicFramePr>
        <p:xfrm>
          <a:off x="2057400" y="3201081"/>
          <a:ext cx="4724398" cy="3111818"/>
        </p:xfrm>
        <a:graphic>
          <a:graphicData uri="http://schemas.openxmlformats.org/drawingml/2006/table">
            <a:tbl>
              <a:tblPr/>
              <a:tblGrid>
                <a:gridCol w="4724398">
                  <a:extLst>
                    <a:ext uri="{9D8B030D-6E8A-4147-A177-3AD203B41FA5}">
                      <a16:colId xmlns:a16="http://schemas.microsoft.com/office/drawing/2014/main" val="20000"/>
                    </a:ext>
                  </a:extLst>
                </a:gridCol>
              </a:tblGrid>
              <a:tr h="2771302">
                <a:tc>
                  <a:txBody>
                    <a:bodyPr/>
                    <a:lstStyle/>
                    <a:p>
                      <a:pPr marL="0" marR="0" lvl="0" indent="0" algn="just" defTabSz="914400" rtl="0" eaLnBrk="1" fontAlgn="base" latinLnBrk="0" hangingPunct="1">
                        <a:lnSpc>
                          <a:spcPct val="100000"/>
                        </a:lnSpc>
                        <a:spcBef>
                          <a:spcPts val="0"/>
                        </a:spcBef>
                        <a:spcAft>
                          <a:spcPts val="0"/>
                        </a:spcAft>
                        <a:buClrTx/>
                        <a:buSzTx/>
                        <a:buFontTx/>
                        <a:buNone/>
                        <a:tabLst/>
                      </a:pPr>
                      <a:r>
                        <a:rPr kumimoji="0" lang="en-GB" altLang="zh-TW" sz="600" b="1" i="0" u="sng" strike="noStrike" cap="none" normalizeH="0" baseline="0" dirty="0">
                          <a:ln>
                            <a:noFill/>
                          </a:ln>
                          <a:solidFill>
                            <a:schemeClr val="tx1"/>
                          </a:solidFill>
                          <a:effectLst/>
                          <a:latin typeface="Calibri" pitchFamily="34" charset="0"/>
                          <a:ea typeface="+mn-ea"/>
                        </a:rPr>
                        <a:t>Market Review</a:t>
                      </a:r>
                      <a:endParaRPr kumimoji="0" lang="en-GB" altLang="zh-CN" sz="600" b="0" i="0" u="none" strike="noStrike" cap="none" normalizeH="0" baseline="0" dirty="0">
                        <a:ln>
                          <a:noFill/>
                        </a:ln>
                        <a:solidFill>
                          <a:schemeClr val="tx1"/>
                        </a:solidFill>
                        <a:effectLst/>
                        <a:latin typeface="Calibri" pitchFamily="34" charset="0"/>
                        <a:ea typeface="新細明體" pitchFamily="18" charset="-120"/>
                      </a:endParaRPr>
                    </a:p>
                    <a:p>
                      <a:r>
                        <a:rPr lang="en-US" sz="600" dirty="0" smtClean="0"/>
                        <a:t>In June 2025, the domestic bond market experienced a volatile trend, with the yield curve exhibiting distinct characteristics at different stages. From the perspective of government bonds, the 10-year government bond yield fluctuated upward before declining, eventually closing at 1.6553% on June 30, down by 25 basis points (BPs) from its peak of 1.90% on March 17. The 1-year government bond yield declined from 1.46% to 1.35%, widening the term spread to 30.1 BPs.  In the credit bond market, the net financing scale in the primary market decreased in June. Urban investment bonds showed mixed performance, with yields on some medium-to-long-term maturities declining, while short-term maturities saw an upward trend in yields. The 3-year AAA medium-term note yield rose by 2.75 BPs to 1.83%, whereas the 3-year AA+ medium-term note yield declined by 2.25 BPs to 1.90%. Overall, trading activity in the credit bond market decreased in June, but most yields trended downward, and credit spreads showed signs of divergence.  Additionally, in June, the central bank injected liquidity into the market through various monetary policy tools. On June 25, the central bank conducted a 1-year Medium-Term Lending Facility (MLF) operation worth 300 billion yuan, with an operating rate of 3%. On June 24, the central bank carried out a 7-day reverse repo operation worth 406.5 billion yuan, with an operating rate of 1.40%, reflecting relatively loose funding conditions.</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600" b="1" u="sng" kern="1200" dirty="0" smtClean="0">
                          <a:solidFill>
                            <a:schemeClr val="tx1"/>
                          </a:solidFill>
                          <a:latin typeface="+mn-lt"/>
                          <a:ea typeface="+mn-ea"/>
                          <a:cs typeface="+mn-cs"/>
                        </a:rPr>
                        <a:t>Market </a:t>
                      </a:r>
                      <a:r>
                        <a:rPr lang="en-US" altLang="zh-CN" sz="600" b="1" u="sng" kern="1200" dirty="0">
                          <a:solidFill>
                            <a:schemeClr val="tx1"/>
                          </a:solidFill>
                          <a:latin typeface="+mn-lt"/>
                          <a:ea typeface="+mn-ea"/>
                          <a:cs typeface="+mn-cs"/>
                        </a:rPr>
                        <a:t>Outlook and Strategy</a:t>
                      </a:r>
                      <a:endParaRPr lang="en-US" altLang="zh-TW" sz="600" kern="1200" dirty="0">
                        <a:solidFill>
                          <a:schemeClr val="tx1"/>
                        </a:solidFill>
                        <a:latin typeface="+mn-lt"/>
                        <a:ea typeface="+mn-ea"/>
                        <a:cs typeface="+mn-cs"/>
                      </a:endParaRPr>
                    </a:p>
                    <a:p>
                      <a:pPr marL="0" algn="l" defTabSz="914400" rtl="0" eaLnBrk="1" latinLnBrk="0" hangingPunct="1">
                        <a:spcBef>
                          <a:spcPts val="0"/>
                        </a:spcBef>
                        <a:spcAft>
                          <a:spcPts val="0"/>
                        </a:spcAft>
                      </a:pPr>
                      <a:r>
                        <a:rPr lang="en-US" sz="600" dirty="0" smtClean="0"/>
                        <a:t>Looking ahead to July, the bond market is expected to remain in a volatile state, but the direction of fluctuations may lean downward. First, as July marks the beginning of a new quarter, funding conditions are typically more relaxed, and leverage ratios in the interbank market may rise, potentially driving short-term rates lower and bringing medium- to long-term rates down as well. Second, the central bank has already injected substantial liquidity into the market in June through MLF and reverse repo operations, and it is anticipated that moderately accommodative monetary policy will continue in July to support economic growth and stabilize market expectations.</a:t>
                      </a:r>
                      <a:endParaRPr lang="en-US" altLang="zh-CN" sz="600" kern="1200" dirty="0" smtClean="0">
                        <a:solidFill>
                          <a:schemeClr val="tx1"/>
                        </a:solidFill>
                        <a:latin typeface="+mn-lt"/>
                        <a:ea typeface="+mn-ea"/>
                        <a:cs typeface="+mn-cs"/>
                      </a:endParaRPr>
                    </a:p>
                    <a:p>
                      <a:pPr marL="0" algn="just" defTabSz="914400" rtl="0" eaLnBrk="1" latinLnBrk="0" hangingPunct="1">
                        <a:spcBef>
                          <a:spcPts val="0"/>
                        </a:spcBef>
                        <a:spcAft>
                          <a:spcPts val="0"/>
                        </a:spcAft>
                      </a:pPr>
                      <a:r>
                        <a:rPr lang="en-US" altLang="zh-TW" sz="600" b="1" u="sng" kern="1200" dirty="0" smtClean="0">
                          <a:solidFill>
                            <a:schemeClr val="tx1"/>
                          </a:solidFill>
                          <a:latin typeface="+mn-lt"/>
                          <a:ea typeface="+mn-ea"/>
                          <a:cs typeface="+mn-cs"/>
                        </a:rPr>
                        <a:t>Comments on portfolio</a:t>
                      </a:r>
                    </a:p>
                    <a:p>
                      <a:r>
                        <a:rPr lang="en-US" sz="600" dirty="0" smtClean="0"/>
                        <a:t>This month, the net asset value (Class I) return of the RQFII fund was 0.40%, outperforming the </a:t>
                      </a:r>
                      <a:r>
                        <a:rPr lang="en-US" sz="600" dirty="0" err="1" smtClean="0"/>
                        <a:t>ChinaBond</a:t>
                      </a:r>
                      <a:r>
                        <a:rPr lang="en-US" sz="600" dirty="0" smtClean="0"/>
                        <a:t> Comprehensive Full Price Index (CBCFPI), which returned 0.31% for the month. The fund's outperformance was mainly attributed to the strong performance of bank convertible bonds and equity assets held by the fund. As of the end of June, approximately 93.58% of the portfolio was allocated to bonds, with convertible bonds accounting for 22.77%, a decrease compared to the previous period. Meanwhile, 3.87% was allocated to public funds/equities, reflecting an increase in equity allocation. Most of the corporate bonds held were investment-grade.  As of the end of June, the fund's average duration was 1.25 years, and the average yield to maturity stood at 2.18%. The portfolio held a total of 27 assets, achieving sufficient diversification</a:t>
                      </a:r>
                      <a:r>
                        <a:rPr lang="en-US" sz="600" dirty="0" smtClean="0"/>
                        <a:t>.</a:t>
                      </a:r>
                      <a:endParaRPr lang="en-US" sz="600" dirty="0"/>
                    </a:p>
                  </a:txBody>
                  <a:tcPr marT="45678" marB="45678"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0516">
                <a:tc>
                  <a:txBody>
                    <a:bodyPr/>
                    <a:lstStyle/>
                    <a:p>
                      <a:pPr marL="0" algn="just" defTabSz="914400" rtl="0" eaLnBrk="1" latinLnBrk="0" hangingPunct="1">
                        <a:spcBef>
                          <a:spcPts val="0"/>
                        </a:spcBef>
                        <a:spcAft>
                          <a:spcPts val="0"/>
                        </a:spcAft>
                      </a:pPr>
                      <a:endParaRPr lang="en-US" altLang="zh-TW" sz="650" kern="1200" dirty="0">
                        <a:solidFill>
                          <a:schemeClr val="tx1"/>
                        </a:solidFill>
                        <a:latin typeface="+mn-lt"/>
                        <a:ea typeface="+mn-ea"/>
                        <a:cs typeface="+mn-cs"/>
                      </a:endParaRPr>
                    </a:p>
                  </a:txBody>
                  <a:tcPr marT="45678" marB="45678"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43857280"/>
                  </a:ext>
                </a:extLst>
              </a:tr>
            </a:tbl>
          </a:graphicData>
        </a:graphic>
      </p:graphicFrame>
      <p:sp>
        <p:nvSpPr>
          <p:cNvPr id="3080" name="Rectangle 70"/>
          <p:cNvSpPr>
            <a:spLocks noChangeArrowheads="1"/>
          </p:cNvSpPr>
          <p:nvPr/>
        </p:nvSpPr>
        <p:spPr bwMode="auto">
          <a:xfrm>
            <a:off x="76200" y="609601"/>
            <a:ext cx="6705600" cy="2591479"/>
          </a:xfrm>
          <a:prstGeom prst="rect">
            <a:avLst/>
          </a:prstGeom>
          <a:noFill/>
          <a:ln w="12700">
            <a:solidFill>
              <a:schemeClr val="accent1"/>
            </a:solidFill>
            <a:miter lim="800000"/>
            <a:headEnd/>
            <a:tailEnd/>
          </a:ln>
        </p:spPr>
        <p:txBody>
          <a:bodyPr wrap="square">
            <a:spAutoFit/>
          </a:bodyPr>
          <a:lstStyle/>
          <a:p>
            <a:pPr marL="342900" indent="-342900" algn="just">
              <a:lnSpc>
                <a:spcPct val="75000"/>
              </a:lnSpc>
            </a:pPr>
            <a:r>
              <a:rPr kumimoji="0" lang="en-US" altLang="zh-TW" sz="700" b="1" u="sng" dirty="0"/>
              <a:t>The Product</a:t>
            </a:r>
          </a:p>
          <a:p>
            <a:pPr marL="342900" indent="-342900" algn="just">
              <a:lnSpc>
                <a:spcPct val="70000"/>
              </a:lnSpc>
            </a:pPr>
            <a:r>
              <a:rPr kumimoji="0" lang="en-US" altLang="zh-TW" sz="700" b="1" dirty="0"/>
              <a:t>	The </a:t>
            </a:r>
            <a:r>
              <a:rPr kumimoji="0" lang="en-US" altLang="zh-TW" sz="700" b="1" dirty="0" err="1"/>
              <a:t>Shenyin</a:t>
            </a:r>
            <a:r>
              <a:rPr kumimoji="0" lang="en-US" altLang="zh-TW" sz="700" b="1" dirty="0"/>
              <a:t> </a:t>
            </a:r>
            <a:r>
              <a:rPr kumimoji="0" lang="en-US" altLang="zh-TW" sz="700" b="1" dirty="0" err="1"/>
              <a:t>Wanguo</a:t>
            </a:r>
            <a:r>
              <a:rPr kumimoji="0" lang="en-US" altLang="zh-TW" sz="700" b="1" dirty="0"/>
              <a:t> RMB Mainland Investment Fund (the “Sub-Fund”) invests primarily in RMB-denominated and settled debt securities issued in the PRC through a RQFII quota of the RQFII Holder which is a holding company of the Fund Manager.</a:t>
            </a:r>
          </a:p>
          <a:p>
            <a:pPr marL="342900" indent="-342900" algn="just">
              <a:lnSpc>
                <a:spcPct val="75000"/>
              </a:lnSpc>
            </a:pPr>
            <a:r>
              <a:rPr kumimoji="0" lang="en-GB" altLang="zh-CN" sz="700" b="1" u="sng" dirty="0"/>
              <a:t>Risk Disclosure</a:t>
            </a:r>
          </a:p>
          <a:p>
            <a:pPr marL="342900" indent="-342900" algn="just">
              <a:lnSpc>
                <a:spcPct val="70000"/>
              </a:lnSpc>
              <a:buFontTx/>
              <a:buChar char="•"/>
            </a:pPr>
            <a:r>
              <a:rPr kumimoji="0" lang="en-GB" altLang="zh-TW" sz="700" b="1" dirty="0"/>
              <a:t>The investments of the Sub-Fund are concentrated on securities related to the PRC market. Investment in the PRC market is exposed to various emerging market risks including political, economic, regulatory, legal, foreign exchange, settlement and liquidity risks.</a:t>
            </a:r>
          </a:p>
          <a:p>
            <a:pPr marL="342900" indent="-342900" algn="just">
              <a:lnSpc>
                <a:spcPct val="70000"/>
              </a:lnSpc>
              <a:buFontTx/>
              <a:buChar char="•"/>
            </a:pPr>
            <a:r>
              <a:rPr kumimoji="0" lang="en-GB" altLang="zh-TW" sz="700" b="1" dirty="0"/>
              <a:t>The Sub-Fund invests in securities through a RQFII which is subject to applicable rules and regulations imposed by the PRC authorities. The RQFII rules are novel in nature, and their application may depend on the interpretation of the Chinese authorities. </a:t>
            </a:r>
            <a:r>
              <a:rPr kumimoji="0" lang="en-US" altLang="zh-TW" sz="700" b="1" dirty="0"/>
              <a:t>A</a:t>
            </a:r>
            <a:r>
              <a:rPr kumimoji="0" lang="en-GB" altLang="zh-TW" sz="700" b="1" dirty="0" err="1"/>
              <a:t>ny</a:t>
            </a:r>
            <a:r>
              <a:rPr kumimoji="0" lang="en-GB" altLang="zh-TW" sz="700" b="1" dirty="0"/>
              <a:t> changes to the relevant rules may have an adverse impact on the investment of investors in the Sub-Fund.</a:t>
            </a:r>
            <a:r>
              <a:rPr kumimoji="0" lang="en-GB" altLang="zh-HK" sz="700" b="1" dirty="0"/>
              <a:t>	 </a:t>
            </a:r>
            <a:endParaRPr kumimoji="0" lang="en-GB" altLang="zh-TW" sz="700" b="1" dirty="0"/>
          </a:p>
          <a:p>
            <a:pPr marL="342900" indent="-342900" algn="just">
              <a:lnSpc>
                <a:spcPct val="70000"/>
              </a:lnSpc>
              <a:buFontTx/>
              <a:buChar char="•"/>
            </a:pPr>
            <a:r>
              <a:rPr kumimoji="0" lang="en-GB" altLang="zh-TW" sz="700" b="1" dirty="0" err="1"/>
              <a:t>Renminbi</a:t>
            </a:r>
            <a:r>
              <a:rPr kumimoji="0" lang="en-GB" altLang="zh-TW" sz="700" b="1" dirty="0"/>
              <a:t> is currently not freely convertible and is subject to exchange controls by the Chinese government. Investors may be adversely affected by the movement of the exchange rates between </a:t>
            </a:r>
            <a:r>
              <a:rPr kumimoji="0" lang="en-GB" altLang="zh-TW" sz="700" b="1" dirty="0" err="1"/>
              <a:t>Renminbi</a:t>
            </a:r>
            <a:r>
              <a:rPr kumimoji="0" lang="en-GB" altLang="zh-TW" sz="700" b="1" dirty="0"/>
              <a:t> and other currencies.</a:t>
            </a:r>
          </a:p>
          <a:p>
            <a:pPr marL="342900" indent="-342900" algn="just">
              <a:lnSpc>
                <a:spcPct val="70000"/>
              </a:lnSpc>
              <a:buFontTx/>
              <a:buChar char="•"/>
            </a:pPr>
            <a:r>
              <a:rPr kumimoji="0" lang="en-GB" altLang="zh-TW" sz="700" b="1" dirty="0"/>
              <a:t>The Sub-Fund may be exposed to risks associated with changes in PRC tax laws. Such changes may have retrospective effect and may adversely affect the Sub-Fund.</a:t>
            </a:r>
          </a:p>
          <a:p>
            <a:pPr marL="342900" indent="-342900" algn="just">
              <a:lnSpc>
                <a:spcPct val="70000"/>
              </a:lnSpc>
              <a:buFontTx/>
              <a:buChar char="•"/>
            </a:pPr>
            <a:r>
              <a:rPr kumimoji="0" lang="en-GB" altLang="zh-TW" sz="700" b="1" dirty="0"/>
              <a:t>Investment in the Sub-Fund is exposed to interest rate risk that applies to debt securities. The macro-economic policies and controls of the Chinese government will have significant influence over the capital markets in the Mainland China.</a:t>
            </a:r>
          </a:p>
          <a:p>
            <a:pPr marL="342900" indent="-342900" algn="just">
              <a:lnSpc>
                <a:spcPct val="70000"/>
              </a:lnSpc>
              <a:buFontTx/>
              <a:buChar char="•"/>
            </a:pPr>
            <a:r>
              <a:rPr kumimoji="0" lang="en-GB" altLang="zh-TW" sz="700" b="1" dirty="0"/>
              <a:t>The Sub-Fund is exposed to credit risk arising from issuers of the RMB denominated debt securities in which it invests. Such securities are typically unsecured debt obligations and are not supported by collateral. The Sub-Fund is therefore fully exposed to the credit/insolvency risk of its counterparties as an unsecured creditor.</a:t>
            </a:r>
          </a:p>
          <a:p>
            <a:pPr marL="342900" indent="-342900" algn="just">
              <a:lnSpc>
                <a:spcPct val="70000"/>
              </a:lnSpc>
              <a:buFontTx/>
              <a:buChar char="•"/>
            </a:pPr>
            <a:r>
              <a:rPr kumimoji="0" lang="en-GB" altLang="zh-TW" sz="700" b="1" dirty="0"/>
              <a:t>Investment grade securities invested by the Sub-Fund may be subject to the risk of being downgraded to below investment grade securities. The Manager may or may not dispose of the securities being downgraded. If the Sub-Fund continues to hold such securities, it will be exposed to additional risk of loss.</a:t>
            </a:r>
          </a:p>
          <a:p>
            <a:pPr marL="342900" indent="-342900" algn="just">
              <a:lnSpc>
                <a:spcPct val="70000"/>
              </a:lnSpc>
              <a:buFontTx/>
              <a:buChar char="•"/>
            </a:pPr>
            <a:r>
              <a:rPr kumimoji="0" lang="en-GB" altLang="zh-TW" sz="700" b="1" dirty="0"/>
              <a:t>The RMB denominated debt securities market is at a developing stage and the trading volume may be lower than those of more developed markets. The Sub-Fund may invest in debt securities which are not listed. Even if the debt securities are listed, the market for such securities may be inactive. The Sub-Fund may suffer losses in trading such instruments.</a:t>
            </a:r>
          </a:p>
          <a:p>
            <a:pPr marL="342900" indent="-342900" algn="just">
              <a:lnSpc>
                <a:spcPct val="70000"/>
              </a:lnSpc>
              <a:buFontTx/>
              <a:buChar char="•"/>
            </a:pPr>
            <a:r>
              <a:rPr kumimoji="0" lang="en-GB" altLang="zh-TW" sz="700" b="1" dirty="0"/>
              <a:t>Some of the RMB denominated debt securities invested by the Sub-Fund may be unrated or below investment grade. Such debt securities </a:t>
            </a:r>
            <a:r>
              <a:rPr kumimoji="0" lang="en-US" altLang="zh-CN" sz="700" b="1" dirty="0">
                <a:ea typeface="SimSun" pitchFamily="2" charset="-122"/>
              </a:rPr>
              <a:t>are </a:t>
            </a:r>
            <a:r>
              <a:rPr kumimoji="0" lang="en-US" altLang="zh-TW" sz="700" b="1" dirty="0"/>
              <a:t>exposed</a:t>
            </a:r>
            <a:r>
              <a:rPr kumimoji="0" lang="en-US" altLang="zh-CN" sz="700" b="1" dirty="0">
                <a:ea typeface="SimSun" pitchFamily="2" charset="-122"/>
              </a:rPr>
              <a:t> to greater risk because of generally lower credit worthiness and liquidity, greater fluctuation in value and higher chance of default than investment</a:t>
            </a:r>
            <a:r>
              <a:rPr kumimoji="0" lang="en-US" altLang="zh-TW" sz="700" b="1" dirty="0"/>
              <a:t> </a:t>
            </a:r>
            <a:r>
              <a:rPr kumimoji="0" lang="en-US" altLang="zh-CN" sz="700" b="1" dirty="0">
                <a:ea typeface="SimSun" pitchFamily="2" charset="-122"/>
              </a:rPr>
              <a:t>grade bonds.</a:t>
            </a:r>
            <a:endParaRPr kumimoji="0" lang="en-GB" altLang="zh-TW" sz="700" b="1" dirty="0"/>
          </a:p>
          <a:p>
            <a:pPr marL="342900" indent="-342900" algn="just">
              <a:lnSpc>
                <a:spcPct val="70000"/>
              </a:lnSpc>
              <a:buFontTx/>
              <a:buChar char="•"/>
            </a:pPr>
            <a:r>
              <a:rPr kumimoji="0" lang="en-GB" altLang="zh-TW" sz="700" b="1" dirty="0"/>
              <a:t>Valuation of the investments of the Sub-Fund may involve uncertainties and judgmental determinations, and independent pricing information may not at all times be available. If such valuations are proved to be incorrect, the Net Asset Value of the Sub-Fund may be adversely affected.</a:t>
            </a:r>
          </a:p>
          <a:p>
            <a:pPr marL="342900" indent="-342900" algn="just">
              <a:lnSpc>
                <a:spcPct val="70000"/>
              </a:lnSpc>
              <a:buFontTx/>
              <a:buChar char="•"/>
            </a:pPr>
            <a:r>
              <a:rPr kumimoji="0" lang="en-US" altLang="zh-TW" sz="700" b="1" dirty="0"/>
              <a:t>Distributions of the Sub-Fund may be paid from income and/or capital of the Sub-Fund. The Sub-Fund or the Fund Manager may at its discretion pay dividend out of capital of the Sub-Fund. The payment of dividends out of capital represents and amounts to a return or withdrawal of part of original investment or from any capital gains attributable to that original investment. </a:t>
            </a:r>
            <a:r>
              <a:rPr kumimoji="0" lang="en-AU" altLang="zh-TW" sz="700" b="1" dirty="0"/>
              <a:t>Any distributions involving payment of dividends out of the Sub-Fund’s capital may result in an immediate reduction of the Net Asset Value per Unit</a:t>
            </a:r>
            <a:r>
              <a:rPr kumimoji="0" lang="en-US" altLang="zh-TW" sz="700" b="1" dirty="0"/>
              <a:t>. The Sub-Fund or the Fund Manager may amend the Sub-Fund’s distribution policy with respect to payment of dividend out of the capital of the Sub-Fund subject to the SFC’s prior approval and by giving not less than one month’s prior notice to investors. The compositions of the dividends (i.e. the relative amounts paid out of (</a:t>
            </a:r>
            <a:r>
              <a:rPr kumimoji="0" lang="en-US" altLang="zh-TW" sz="700" b="1" dirty="0" err="1"/>
              <a:t>i</a:t>
            </a:r>
            <a:r>
              <a:rPr kumimoji="0" lang="en-US" altLang="zh-TW" sz="700" b="1" dirty="0"/>
              <a:t>) net distributable income and (ii) capital) for the last 12 months are available from the Fund Manager upon request and on the website of the Fund Manager at http://www.swhyhk.com  Please note that the aforesaid website has not been reviewed by the Securities and Futures Commission of Hong Kong.</a:t>
            </a:r>
            <a:endParaRPr kumimoji="0" lang="zh-TW" altLang="en-US" sz="700" b="1" dirty="0"/>
          </a:p>
        </p:txBody>
      </p:sp>
      <p:graphicFrame>
        <p:nvGraphicFramePr>
          <p:cNvPr id="16599" name="Group 215"/>
          <p:cNvGraphicFramePr>
            <a:graphicFrameLocks noGrp="1"/>
          </p:cNvGraphicFramePr>
          <p:nvPr>
            <p:extLst>
              <p:ext uri="{D42A27DB-BD31-4B8C-83A1-F6EECF244321}">
                <p14:modId xmlns:p14="http://schemas.microsoft.com/office/powerpoint/2010/main" val="4268415418"/>
              </p:ext>
            </p:extLst>
          </p:nvPr>
        </p:nvGraphicFramePr>
        <p:xfrm>
          <a:off x="2057398" y="5542161"/>
          <a:ext cx="4724396" cy="779604"/>
        </p:xfrm>
        <a:graphic>
          <a:graphicData uri="http://schemas.openxmlformats.org/drawingml/2006/table">
            <a:tbl>
              <a:tblPr>
                <a:tableStyleId>{69012ECD-51FC-41F1-AA8D-1B2483CD663E}</a:tableStyleId>
              </a:tblPr>
              <a:tblGrid>
                <a:gridCol w="774492">
                  <a:extLst>
                    <a:ext uri="{9D8B030D-6E8A-4147-A177-3AD203B41FA5}">
                      <a16:colId xmlns:a16="http://schemas.microsoft.com/office/drawing/2014/main" val="20000"/>
                    </a:ext>
                  </a:extLst>
                </a:gridCol>
                <a:gridCol w="493738">
                  <a:extLst>
                    <a:ext uri="{9D8B030D-6E8A-4147-A177-3AD203B41FA5}">
                      <a16:colId xmlns:a16="http://schemas.microsoft.com/office/drawing/2014/main" val="20001"/>
                    </a:ext>
                  </a:extLst>
                </a:gridCol>
                <a:gridCol w="493738">
                  <a:extLst>
                    <a:ext uri="{9D8B030D-6E8A-4147-A177-3AD203B41FA5}">
                      <a16:colId xmlns:a16="http://schemas.microsoft.com/office/drawing/2014/main" val="20002"/>
                    </a:ext>
                  </a:extLst>
                </a:gridCol>
                <a:gridCol w="493738">
                  <a:extLst>
                    <a:ext uri="{9D8B030D-6E8A-4147-A177-3AD203B41FA5}">
                      <a16:colId xmlns:a16="http://schemas.microsoft.com/office/drawing/2014/main" val="20003"/>
                    </a:ext>
                  </a:extLst>
                </a:gridCol>
                <a:gridCol w="493738">
                  <a:extLst>
                    <a:ext uri="{9D8B030D-6E8A-4147-A177-3AD203B41FA5}">
                      <a16:colId xmlns:a16="http://schemas.microsoft.com/office/drawing/2014/main" val="20004"/>
                    </a:ext>
                  </a:extLst>
                </a:gridCol>
                <a:gridCol w="493738">
                  <a:extLst>
                    <a:ext uri="{9D8B030D-6E8A-4147-A177-3AD203B41FA5}">
                      <a16:colId xmlns:a16="http://schemas.microsoft.com/office/drawing/2014/main" val="20005"/>
                    </a:ext>
                  </a:extLst>
                </a:gridCol>
                <a:gridCol w="493738">
                  <a:extLst>
                    <a:ext uri="{9D8B030D-6E8A-4147-A177-3AD203B41FA5}">
                      <a16:colId xmlns:a16="http://schemas.microsoft.com/office/drawing/2014/main" val="20006"/>
                    </a:ext>
                  </a:extLst>
                </a:gridCol>
                <a:gridCol w="530280">
                  <a:extLst>
                    <a:ext uri="{9D8B030D-6E8A-4147-A177-3AD203B41FA5}">
                      <a16:colId xmlns:a16="http://schemas.microsoft.com/office/drawing/2014/main" val="20007"/>
                    </a:ext>
                  </a:extLst>
                </a:gridCol>
                <a:gridCol w="457196">
                  <a:extLst>
                    <a:ext uri="{9D8B030D-6E8A-4147-A177-3AD203B41FA5}">
                      <a16:colId xmlns:a16="http://schemas.microsoft.com/office/drawing/2014/main" val="20008"/>
                    </a:ext>
                  </a:extLst>
                </a:gridCol>
              </a:tblGrid>
              <a:tr h="413472">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Cumulative Return</a:t>
                      </a:r>
                      <a:endParaRPr kumimoji="0" lang="en-US" altLang="zh-CN" sz="650" u="none" strike="noStrike" cap="none" normalizeH="0" baseline="0" dirty="0">
                        <a:ln>
                          <a:noFill/>
                        </a:ln>
                        <a:solidFill>
                          <a:schemeClr val="bg1"/>
                        </a:solidFill>
                        <a:effectLst/>
                        <a:latin typeface="+mn-lt"/>
                      </a:endParaRPr>
                    </a:p>
                    <a:p>
                      <a:pPr marL="0" marR="0" lvl="0" indent="0" algn="ctr" defTabSz="914400" rtl="0" eaLnBrk="1" fontAlgn="base" latinLnBrk="0" hangingPunct="1">
                        <a:lnSpc>
                          <a:spcPct val="70000"/>
                        </a:lnSpc>
                        <a:spcBef>
                          <a:spcPct val="0"/>
                        </a:spcBef>
                        <a:spcAft>
                          <a:spcPct val="0"/>
                        </a:spcAft>
                        <a:buClrTx/>
                        <a:buSzTx/>
                        <a:buFontTx/>
                        <a:buNone/>
                        <a:tabLst/>
                      </a:pPr>
                      <a:r>
                        <a:rPr kumimoji="0" lang="zh-CN" altLang="en-US" sz="650" u="none" strike="noStrike" cap="none" normalizeH="0" baseline="0" dirty="0">
                          <a:ln>
                            <a:noFill/>
                          </a:ln>
                          <a:solidFill>
                            <a:schemeClr val="bg1"/>
                          </a:solidFill>
                          <a:effectLst/>
                          <a:latin typeface="+mn-lt"/>
                        </a:rPr>
                        <a:t>（</a:t>
                      </a:r>
                      <a:r>
                        <a:rPr kumimoji="0" lang="en-US" altLang="zh-CN" sz="650" u="none" strike="noStrike" cap="none" normalizeH="0" baseline="0" dirty="0">
                          <a:ln>
                            <a:noFill/>
                          </a:ln>
                          <a:solidFill>
                            <a:schemeClr val="bg1"/>
                          </a:solidFill>
                          <a:effectLst/>
                          <a:latin typeface="+mn-lt"/>
                        </a:rPr>
                        <a:t>Footnote 1 &amp; Footnote 2)</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1 </a:t>
                      </a:r>
                      <a:r>
                        <a:rPr kumimoji="0" lang="en-US" altLang="zh-CN" sz="650" u="none" strike="noStrike" cap="none" normalizeH="0" baseline="0" dirty="0">
                          <a:ln>
                            <a:noFill/>
                          </a:ln>
                          <a:solidFill>
                            <a:schemeClr val="bg1"/>
                          </a:solidFill>
                          <a:effectLst/>
                          <a:latin typeface="+mn-lt"/>
                        </a:rPr>
                        <a:t>month</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3 months</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6 months</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1 year</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3 years</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5 years</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YTD</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US" altLang="zh-TW" sz="650" u="none" strike="noStrike" cap="none" normalizeH="0" baseline="0" dirty="0">
                          <a:ln>
                            <a:noFill/>
                          </a:ln>
                          <a:solidFill>
                            <a:schemeClr val="bg1"/>
                          </a:solidFill>
                          <a:effectLst/>
                          <a:latin typeface="+mn-lt"/>
                        </a:rPr>
                        <a:t>Since Launch</a:t>
                      </a:r>
                      <a:endParaRPr kumimoji="0" lang="en-US" altLang="zh-TW" sz="650" b="1" i="0" u="none" strike="noStrike" cap="none" normalizeH="0" baseline="0" dirty="0">
                        <a:ln>
                          <a:noFill/>
                        </a:ln>
                        <a:solidFill>
                          <a:schemeClr val="bg1"/>
                        </a:solidFill>
                        <a:effectLst/>
                        <a:latin typeface="+mn-lt"/>
                        <a:ea typeface="新細明體" pitchFamily="18" charset="-120"/>
                      </a:endParaRPr>
                    </a:p>
                  </a:txBody>
                  <a:tcPr marL="91428" marR="91428" marT="45749" marB="45749" anchor="ctr" horzOverflow="overflow">
                    <a:solidFill>
                      <a:schemeClr val="tx2">
                        <a:lumMod val="60000"/>
                        <a:lumOff val="40000"/>
                      </a:schemeClr>
                    </a:solidFill>
                  </a:tcPr>
                </a:tc>
                <a:extLst>
                  <a:ext uri="{0D108BD9-81ED-4DB2-BD59-A6C34878D82A}">
                    <a16:rowId xmlns:a16="http://schemas.microsoft.com/office/drawing/2014/main" val="10000"/>
                  </a:ext>
                </a:extLst>
              </a:tr>
              <a:tr h="183066">
                <a:tc>
                  <a:txBody>
                    <a:bodyPr/>
                    <a:lstStyle/>
                    <a:p>
                      <a:pPr marL="0" marR="0" lvl="0" indent="0" algn="just" defTabSz="914400" rtl="0" eaLnBrk="1" fontAlgn="base" latinLnBrk="0" hangingPunct="1">
                        <a:lnSpc>
                          <a:spcPct val="70000"/>
                        </a:lnSpc>
                        <a:spcBef>
                          <a:spcPct val="0"/>
                        </a:spcBef>
                        <a:spcAft>
                          <a:spcPct val="0"/>
                        </a:spcAft>
                        <a:buClrTx/>
                        <a:buSzTx/>
                        <a:buFontTx/>
                        <a:buNone/>
                        <a:tabLst/>
                      </a:pPr>
                      <a:r>
                        <a:rPr kumimoji="0" lang="en-US" altLang="zh-TW" sz="650" u="none" strike="noStrike" kern="1200" cap="none" normalizeH="0" baseline="0" dirty="0">
                          <a:ln>
                            <a:noFill/>
                          </a:ln>
                          <a:solidFill>
                            <a:schemeClr val="tx1"/>
                          </a:solidFill>
                          <a:effectLst/>
                          <a:latin typeface="+mn-lt"/>
                          <a:ea typeface="+mn-ea"/>
                          <a:cs typeface="+mn-cs"/>
                        </a:rPr>
                        <a:t>Class A</a:t>
                      </a:r>
                    </a:p>
                  </a:txBody>
                  <a:tcPr marL="91428" marR="91428" marT="45749" marB="45749" anchor="ctr" horzOverflow="overflow"/>
                </a:tc>
                <a:tc>
                  <a:txBody>
                    <a:bodyPr/>
                    <a:lstStyle/>
                    <a:p>
                      <a:pPr algn="ctr" fontAlgn="b"/>
                      <a:r>
                        <a:rPr lang="en-US" sz="700" b="0" i="0" u="none" strike="noStrike" dirty="0">
                          <a:solidFill>
                            <a:srgbClr val="000000"/>
                          </a:solidFill>
                          <a:effectLst/>
                          <a:latin typeface="Calibri" panose="020F0502020204030204" pitchFamily="34" charset="0"/>
                        </a:rPr>
                        <a:t>0.35%</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0.91%</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0.07%</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2.14%</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-2.05%</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-3.44%</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0.07%</a:t>
                      </a:r>
                    </a:p>
                  </a:txBody>
                  <a:tcPr marL="9525" marR="9525" marT="9525" marB="0" anchor="ctr">
                    <a:noFill/>
                  </a:tcPr>
                </a:tc>
                <a:tc>
                  <a:txBody>
                    <a:bodyPr/>
                    <a:lstStyle/>
                    <a:p>
                      <a:pPr algn="ctr" fontAlgn="b"/>
                      <a:r>
                        <a:rPr lang="en-US" sz="700" b="0" i="0" u="none" strike="noStrike">
                          <a:solidFill>
                            <a:srgbClr val="000000"/>
                          </a:solidFill>
                          <a:effectLst/>
                          <a:latin typeface="Calibri" panose="020F0502020204030204" pitchFamily="34" charset="0"/>
                        </a:rPr>
                        <a:t>18.53%</a:t>
                      </a:r>
                    </a:p>
                  </a:txBody>
                  <a:tcPr marL="9525" marR="9525" marT="9525" marB="0" anchor="ctr">
                    <a:noFill/>
                  </a:tcPr>
                </a:tc>
                <a:extLst>
                  <a:ext uri="{0D108BD9-81ED-4DB2-BD59-A6C34878D82A}">
                    <a16:rowId xmlns:a16="http://schemas.microsoft.com/office/drawing/2014/main" val="10001"/>
                  </a:ext>
                </a:extLst>
              </a:tr>
              <a:tr h="183066">
                <a:tc>
                  <a:txBody>
                    <a:bodyPr/>
                    <a:lstStyle/>
                    <a:p>
                      <a:pPr marL="0" marR="0" lvl="0" indent="0" algn="just" defTabSz="914400" rtl="0" eaLnBrk="1" fontAlgn="base" latinLnBrk="0" hangingPunct="1">
                        <a:lnSpc>
                          <a:spcPct val="70000"/>
                        </a:lnSpc>
                        <a:spcBef>
                          <a:spcPct val="0"/>
                        </a:spcBef>
                        <a:spcAft>
                          <a:spcPct val="0"/>
                        </a:spcAft>
                        <a:buClrTx/>
                        <a:buSzTx/>
                        <a:buFontTx/>
                        <a:buNone/>
                        <a:tabLst/>
                      </a:pPr>
                      <a:r>
                        <a:rPr kumimoji="0" lang="en-US" altLang="zh-TW" sz="650" u="none" strike="noStrike" kern="1200" cap="none" normalizeH="0" baseline="0" dirty="0">
                          <a:ln>
                            <a:noFill/>
                          </a:ln>
                          <a:solidFill>
                            <a:schemeClr val="tx1"/>
                          </a:solidFill>
                          <a:effectLst/>
                          <a:latin typeface="+mn-lt"/>
                          <a:ea typeface="+mn-ea"/>
                          <a:cs typeface="+mn-cs"/>
                        </a:rPr>
                        <a:t>Class I</a:t>
                      </a:r>
                    </a:p>
                  </a:txBody>
                  <a:tcPr marL="91428" marR="91428" marT="45749" marB="45749" anchor="ctr" horzOverflow="overflow"/>
                </a:tc>
                <a:tc>
                  <a:txBody>
                    <a:bodyPr/>
                    <a:lstStyle/>
                    <a:p>
                      <a:pPr algn="ctr" fontAlgn="b"/>
                      <a:r>
                        <a:rPr lang="en-US" sz="700" b="0" i="0" u="none" strike="noStrike" dirty="0">
                          <a:solidFill>
                            <a:srgbClr val="000000"/>
                          </a:solidFill>
                          <a:effectLst/>
                          <a:latin typeface="Calibri" panose="020F0502020204030204" pitchFamily="34" charset="0"/>
                        </a:rPr>
                        <a:t>0.40%</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1.09%</a:t>
                      </a:r>
                    </a:p>
                  </a:txBody>
                  <a:tcPr marL="9525" marR="9525" marT="9525" marB="0" anchor="ctr">
                    <a:noFill/>
                  </a:tcPr>
                </a:tc>
                <a:tc>
                  <a:txBody>
                    <a:bodyPr/>
                    <a:lstStyle/>
                    <a:p>
                      <a:pPr algn="ctr" fontAlgn="b"/>
                      <a:r>
                        <a:rPr lang="en-US" sz="700" b="0" i="0" u="none" strike="noStrike">
                          <a:solidFill>
                            <a:srgbClr val="000000"/>
                          </a:solidFill>
                          <a:effectLst/>
                          <a:latin typeface="Calibri" panose="020F0502020204030204" pitchFamily="34" charset="0"/>
                        </a:rPr>
                        <a:t>0.42%</a:t>
                      </a:r>
                    </a:p>
                  </a:txBody>
                  <a:tcPr marL="9525" marR="9525" marT="9525" marB="0" anchor="ctr">
                    <a:noFill/>
                  </a:tcPr>
                </a:tc>
                <a:tc>
                  <a:txBody>
                    <a:bodyPr/>
                    <a:lstStyle/>
                    <a:p>
                      <a:pPr algn="ctr" fontAlgn="b"/>
                      <a:r>
                        <a:rPr lang="en-US" sz="700" b="0" i="0" u="none" strike="noStrike">
                          <a:solidFill>
                            <a:srgbClr val="000000"/>
                          </a:solidFill>
                          <a:effectLst/>
                          <a:latin typeface="Calibri" panose="020F0502020204030204" pitchFamily="34" charset="0"/>
                        </a:rPr>
                        <a:t>2.86%</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-0.62%</a:t>
                      </a:r>
                    </a:p>
                  </a:txBody>
                  <a:tcPr marL="9525" marR="9525" marT="9525" marB="0" anchor="ctr">
                    <a:noFill/>
                  </a:tcPr>
                </a:tc>
                <a:tc>
                  <a:txBody>
                    <a:bodyPr/>
                    <a:lstStyle/>
                    <a:p>
                      <a:pPr algn="ctr" fontAlgn="b"/>
                      <a:r>
                        <a:rPr lang="en-US" sz="700" b="0" i="0" u="none" strike="noStrike">
                          <a:solidFill>
                            <a:srgbClr val="000000"/>
                          </a:solidFill>
                          <a:effectLst/>
                          <a:latin typeface="Calibri" panose="020F0502020204030204" pitchFamily="34" charset="0"/>
                        </a:rPr>
                        <a:t>-1.32%</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0.42%</a:t>
                      </a:r>
                    </a:p>
                  </a:txBody>
                  <a:tcPr marL="9525" marR="9525" marT="9525" marB="0" anchor="ctr">
                    <a:noFill/>
                  </a:tcPr>
                </a:tc>
                <a:tc>
                  <a:txBody>
                    <a:bodyPr/>
                    <a:lstStyle/>
                    <a:p>
                      <a:pPr algn="ctr" fontAlgn="b"/>
                      <a:r>
                        <a:rPr lang="en-US" sz="700" b="0" i="0" u="none" strike="noStrike" dirty="0">
                          <a:solidFill>
                            <a:srgbClr val="000000"/>
                          </a:solidFill>
                          <a:effectLst/>
                          <a:latin typeface="Calibri" panose="020F0502020204030204" pitchFamily="34" charset="0"/>
                        </a:rPr>
                        <a:t>25.00%</a:t>
                      </a:r>
                    </a:p>
                  </a:txBody>
                  <a:tcPr marL="9525" marR="9525" marT="9525" marB="0" anchor="ctr">
                    <a:noFill/>
                  </a:tcPr>
                </a:tc>
                <a:extLst>
                  <a:ext uri="{0D108BD9-81ED-4DB2-BD59-A6C34878D82A}">
                    <a16:rowId xmlns:a16="http://schemas.microsoft.com/office/drawing/2014/main" val="10002"/>
                  </a:ext>
                </a:extLst>
              </a:tr>
            </a:tbl>
          </a:graphicData>
        </a:graphic>
      </p:graphicFrame>
      <p:sp>
        <p:nvSpPr>
          <p:cNvPr id="3123" name="Title 1"/>
          <p:cNvSpPr txBox="1">
            <a:spLocks/>
          </p:cNvSpPr>
          <p:nvPr/>
        </p:nvSpPr>
        <p:spPr bwMode="auto">
          <a:xfrm>
            <a:off x="0" y="8534400"/>
            <a:ext cx="6781800" cy="685800"/>
          </a:xfrm>
          <a:prstGeom prst="rect">
            <a:avLst/>
          </a:prstGeom>
          <a:noFill/>
          <a:ln w="9525">
            <a:noFill/>
            <a:miter lim="800000"/>
            <a:headEnd/>
            <a:tailEnd/>
          </a:ln>
        </p:spPr>
        <p:txBody>
          <a:bodyPr/>
          <a:lstStyle/>
          <a:p>
            <a:pPr algn="just">
              <a:lnSpc>
                <a:spcPts val="610"/>
              </a:lnSpc>
            </a:pPr>
            <a:r>
              <a:rPr kumimoji="0" lang="en-US" altLang="zh-CN" sz="500" b="1" u="sng" dirty="0"/>
              <a:t>Warning Statement</a:t>
            </a:r>
            <a:endParaRPr kumimoji="0" lang="en-US" altLang="zh-TW" sz="500" b="1" u="sng" dirty="0"/>
          </a:p>
          <a:p>
            <a:pPr algn="just">
              <a:lnSpc>
                <a:spcPts val="610"/>
              </a:lnSpc>
            </a:pPr>
            <a:r>
              <a:rPr kumimoji="0" lang="en-US" altLang="zh-TW" sz="500" b="1" dirty="0"/>
              <a:t>This Document is for information purpose only and does not constitute a  prospectus, an offer or an invitation to subscribe any securities, or a recommendation in relation to any securities. Investment involves risks. Investors should not make investment decisions based on this material alone; before making any investment decision, investors should carefully read the explanatory memorandum and the product key facts statement of the Sub-Fund for further details including the risk factors. Past performance information presented are not indicative of future performance. Though the Sub-Fund has been authorized by the Securities and Futures Commission of Hong Kong, such authorization does not imply any official recommendation. The Sub-Fund may not be suitable for individual investor and may not be suitable for everyone.</a:t>
            </a:r>
            <a:r>
              <a:rPr kumimoji="0" lang="en-US" altLang="zh-CN" sz="500" b="1" dirty="0">
                <a:ea typeface="SimSun" pitchFamily="2" charset="-122"/>
              </a:rPr>
              <a:t> Information contained in this report has been obtained from sources believed to be reliable but </a:t>
            </a:r>
            <a:r>
              <a:rPr kumimoji="0" lang="en-US" altLang="zh-CN" sz="500" b="1" dirty="0" err="1">
                <a:ea typeface="SimSun" pitchFamily="2" charset="-122"/>
              </a:rPr>
              <a:t>Shenwan</a:t>
            </a:r>
            <a:r>
              <a:rPr kumimoji="0" lang="en-US" altLang="zh-CN" sz="500" b="1" dirty="0">
                <a:ea typeface="SimSun" pitchFamily="2" charset="-122"/>
              </a:rPr>
              <a:t> </a:t>
            </a:r>
            <a:r>
              <a:rPr kumimoji="0" lang="en-US" altLang="zh-CN" sz="500" b="1" dirty="0" err="1">
                <a:ea typeface="SimSun" pitchFamily="2" charset="-122"/>
              </a:rPr>
              <a:t>Hongyuan</a:t>
            </a:r>
            <a:r>
              <a:rPr kumimoji="0" lang="en-US" altLang="zh-CN" sz="500" b="1" dirty="0">
                <a:ea typeface="SimSun" pitchFamily="2" charset="-122"/>
              </a:rPr>
              <a:t> Asset Management (Asia) Limited does not guarantee the accuracy and completeness of the information provided by third party. This material has not been reviewed by the Securities and Futures Commission of Hong Kong.</a:t>
            </a:r>
          </a:p>
          <a:p>
            <a:pPr algn="just">
              <a:lnSpc>
                <a:spcPts val="610"/>
              </a:lnSpc>
            </a:pPr>
            <a:r>
              <a:rPr kumimoji="0" lang="en-US" altLang="zh-TW" sz="500" b="1" dirty="0">
                <a:ea typeface="SimSun" pitchFamily="2" charset="-122"/>
              </a:rPr>
              <a:t>I</a:t>
            </a:r>
            <a:r>
              <a:rPr kumimoji="0" lang="en-US" altLang="zh-CN" sz="500" b="1" dirty="0">
                <a:ea typeface="SimSun" pitchFamily="2" charset="-122"/>
              </a:rPr>
              <a:t>ssued by</a:t>
            </a:r>
            <a:r>
              <a:rPr kumimoji="0" lang="en-US" altLang="zh-TW" sz="500" b="1" dirty="0">
                <a:ea typeface="SimSun" pitchFamily="2" charset="-122"/>
              </a:rPr>
              <a:t>:</a:t>
            </a:r>
            <a:r>
              <a:rPr kumimoji="0" lang="en-US" altLang="zh-CN" sz="500" b="1" dirty="0">
                <a:ea typeface="SimSun" pitchFamily="2" charset="-122"/>
              </a:rPr>
              <a:t> </a:t>
            </a:r>
            <a:r>
              <a:rPr kumimoji="0" lang="en-US" altLang="zh-CN" sz="500" b="1" dirty="0" err="1">
                <a:ea typeface="SimSun" pitchFamily="2" charset="-122"/>
              </a:rPr>
              <a:t>Shenwan</a:t>
            </a:r>
            <a:r>
              <a:rPr kumimoji="0" lang="en-US" altLang="zh-CN" sz="500" b="1" dirty="0">
                <a:ea typeface="SimSun" pitchFamily="2" charset="-122"/>
              </a:rPr>
              <a:t> </a:t>
            </a:r>
            <a:r>
              <a:rPr kumimoji="0" lang="en-US" altLang="zh-CN" sz="500" b="1" dirty="0" err="1">
                <a:ea typeface="SimSun" pitchFamily="2" charset="-122"/>
              </a:rPr>
              <a:t>Hongyuan</a:t>
            </a:r>
            <a:r>
              <a:rPr kumimoji="0" lang="en-US" altLang="zh-CN" sz="500" b="1" dirty="0">
                <a:ea typeface="SimSun" pitchFamily="2" charset="-122"/>
              </a:rPr>
              <a:t> Asset Management (Asia) Limited.</a:t>
            </a:r>
            <a:endParaRPr kumimoji="0" lang="zh-TW" altLang="en-US" sz="500" b="1" dirty="0"/>
          </a:p>
        </p:txBody>
      </p:sp>
      <p:sp>
        <p:nvSpPr>
          <p:cNvPr id="8" name="Title 1"/>
          <p:cNvSpPr txBox="1">
            <a:spLocks/>
          </p:cNvSpPr>
          <p:nvPr/>
        </p:nvSpPr>
        <p:spPr>
          <a:xfrm>
            <a:off x="381000" y="152400"/>
            <a:ext cx="4591050" cy="685800"/>
          </a:xfrm>
          <a:prstGeom prst="rect">
            <a:avLst/>
          </a:prstGeom>
        </p:spPr>
        <p:txBody>
          <a:bodyPr>
            <a:norm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80000"/>
              </a:lnSpc>
              <a:defRPr/>
            </a:pPr>
            <a:r>
              <a:rPr kumimoji="0" lang="en-US" altLang="zh-CN" sz="1100" b="1" dirty="0"/>
              <a:t>SWS STRATEGIC INVESTMENT FUNDS</a:t>
            </a:r>
          </a:p>
          <a:p>
            <a:pPr algn="ctr" eaLnBrk="1" hangingPunct="1">
              <a:lnSpc>
                <a:spcPct val="80000"/>
              </a:lnSpc>
              <a:defRPr/>
            </a:pPr>
            <a:r>
              <a:rPr kumimoji="0" lang="en-US" altLang="zh-CN" sz="1500" b="1" dirty="0" err="1">
                <a:effectLst>
                  <a:outerShdw blurRad="38100" dist="38100" dir="2700000" algn="tl">
                    <a:srgbClr val="C0C0C0"/>
                  </a:outerShdw>
                </a:effectLst>
              </a:rPr>
              <a:t>Shenyin</a:t>
            </a:r>
            <a:r>
              <a:rPr kumimoji="0" lang="en-US" altLang="zh-CN" sz="1500" b="1" dirty="0">
                <a:effectLst>
                  <a:outerShdw blurRad="38100" dist="38100" dir="2700000" algn="tl">
                    <a:srgbClr val="C0C0C0"/>
                  </a:outerShdw>
                </a:effectLst>
              </a:rPr>
              <a:t> </a:t>
            </a:r>
            <a:r>
              <a:rPr kumimoji="0" lang="en-US" altLang="zh-CN" sz="1500" b="1" dirty="0" err="1">
                <a:effectLst>
                  <a:outerShdw blurRad="38100" dist="38100" dir="2700000" algn="tl">
                    <a:srgbClr val="C0C0C0"/>
                  </a:outerShdw>
                </a:effectLst>
              </a:rPr>
              <a:t>Wanguo</a:t>
            </a:r>
            <a:r>
              <a:rPr kumimoji="0" lang="en-US" altLang="zh-CN" sz="1500" b="1" dirty="0">
                <a:effectLst>
                  <a:outerShdw blurRad="38100" dist="38100" dir="2700000" algn="tl">
                    <a:srgbClr val="C0C0C0"/>
                  </a:outerShdw>
                </a:effectLst>
              </a:rPr>
              <a:t> RMB Mainland Investment Fund</a:t>
            </a:r>
          </a:p>
        </p:txBody>
      </p:sp>
      <p:sp>
        <p:nvSpPr>
          <p:cNvPr id="3" name="Subtitle 2"/>
          <p:cNvSpPr>
            <a:spLocks/>
          </p:cNvSpPr>
          <p:nvPr/>
        </p:nvSpPr>
        <p:spPr bwMode="auto">
          <a:xfrm>
            <a:off x="76200" y="3261204"/>
            <a:ext cx="1905000" cy="5029200"/>
          </a:xfrm>
          <a:prstGeom prst="rect">
            <a:avLst/>
          </a:prstGeom>
          <a:solidFill>
            <a:schemeClr val="tx2">
              <a:lumMod val="60000"/>
              <a:lumOff val="40000"/>
            </a:schemeClr>
          </a:solidFill>
          <a:ln/>
        </p:spPr>
        <p:style>
          <a:lnRef idx="1">
            <a:schemeClr val="dk1"/>
          </a:lnRef>
          <a:fillRef idx="2">
            <a:schemeClr val="dk1"/>
          </a:fillRef>
          <a:effectRef idx="1">
            <a:schemeClr val="dk1"/>
          </a:effectRef>
          <a:fontRef idx="minor">
            <a:schemeClr val="dk1"/>
          </a:fontRef>
        </p:style>
        <p:txBody>
          <a:bodyPr/>
          <a:lstStyle/>
          <a:p>
            <a:pPr algn="just">
              <a:lnSpc>
                <a:spcPct val="65000"/>
              </a:lnSpc>
              <a:defRPr/>
            </a:pPr>
            <a:r>
              <a:rPr kumimoji="0" lang="en-US" altLang="zh-CN" sz="700" dirty="0">
                <a:solidFill>
                  <a:schemeClr val="bg1"/>
                </a:solidFill>
              </a:rPr>
              <a:t>Fund Objective: The Sub-Fund aims at providing medium to long-term capital appreciation by investing primarily in RMB-denominated and settled debt securities issued in the PRC through a RQFII quota of the RQFII Holder which is a holding company of the Manager.</a:t>
            </a:r>
          </a:p>
        </p:txBody>
      </p:sp>
      <p:graphicFrame>
        <p:nvGraphicFramePr>
          <p:cNvPr id="2206" name="Group 158"/>
          <p:cNvGraphicFramePr>
            <a:graphicFrameLocks noGrp="1"/>
          </p:cNvGraphicFramePr>
          <p:nvPr>
            <p:extLst>
              <p:ext uri="{D42A27DB-BD31-4B8C-83A1-F6EECF244321}">
                <p14:modId xmlns:p14="http://schemas.microsoft.com/office/powerpoint/2010/main" val="2502434278"/>
              </p:ext>
            </p:extLst>
          </p:nvPr>
        </p:nvGraphicFramePr>
        <p:xfrm>
          <a:off x="76200" y="3810000"/>
          <a:ext cx="1905000" cy="2527594"/>
        </p:xfrm>
        <a:graphic>
          <a:graphicData uri="http://schemas.openxmlformats.org/drawingml/2006/table">
            <a:tbl>
              <a:tblPr/>
              <a:tblGrid>
                <a:gridCol w="6858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tblGrid>
              <a:tr h="305064">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1" i="0" u="none" strike="noStrike" kern="1200" cap="none" normalizeH="0" baseline="0" dirty="0">
                          <a:ln>
                            <a:noFill/>
                          </a:ln>
                          <a:solidFill>
                            <a:schemeClr val="tx1"/>
                          </a:solidFill>
                          <a:effectLst/>
                          <a:latin typeface="Calibri" pitchFamily="34" charset="0"/>
                          <a:ea typeface="新細明體" pitchFamily="18" charset="-120"/>
                          <a:cs typeface="+mn-cs"/>
                        </a:rPr>
                        <a:t>Fund Manager</a:t>
                      </a:r>
                      <a:r>
                        <a:rPr kumimoji="0" lang="en-US" altLang="zh-TW" sz="700" b="1" i="0" u="none" strike="noStrike" kern="1200" cap="none" normalizeH="0" baseline="0" dirty="0">
                          <a:ln>
                            <a:noFill/>
                          </a:ln>
                          <a:solidFill>
                            <a:schemeClr val="tx1"/>
                          </a:solidFill>
                          <a:effectLst/>
                          <a:latin typeface="Calibri" pitchFamily="34" charset="0"/>
                          <a:ea typeface="新細明體" pitchFamily="18" charset="-120"/>
                          <a:cs typeface="+mn-cs"/>
                        </a:rPr>
                        <a:t>  </a:t>
                      </a: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kern="1200" dirty="0" err="1">
                          <a:solidFill>
                            <a:schemeClr val="tx1"/>
                          </a:solidFill>
                          <a:latin typeface="+mn-lt"/>
                          <a:ea typeface="+mn-ea"/>
                          <a:cs typeface="+mn-cs"/>
                        </a:rPr>
                        <a:t>Shenwan</a:t>
                      </a:r>
                      <a:r>
                        <a:rPr kumimoji="0" lang="en-US" altLang="zh-TW" sz="700" kern="1200" dirty="0">
                          <a:solidFill>
                            <a:schemeClr val="tx1"/>
                          </a:solidFill>
                          <a:latin typeface="+mn-lt"/>
                          <a:ea typeface="+mn-ea"/>
                          <a:cs typeface="+mn-cs"/>
                        </a:rPr>
                        <a:t> </a:t>
                      </a:r>
                      <a:r>
                        <a:rPr kumimoji="0" lang="en-US" altLang="zh-TW" sz="700" kern="1200" dirty="0" err="1">
                          <a:solidFill>
                            <a:schemeClr val="tx1"/>
                          </a:solidFill>
                          <a:latin typeface="+mn-lt"/>
                          <a:ea typeface="+mn-ea"/>
                          <a:cs typeface="+mn-cs"/>
                        </a:rPr>
                        <a:t>Hongyuan</a:t>
                      </a:r>
                      <a:r>
                        <a:rPr kumimoji="0" lang="en-US" altLang="zh-TW" sz="700" kern="1200" dirty="0">
                          <a:solidFill>
                            <a:schemeClr val="tx1"/>
                          </a:solidFill>
                          <a:latin typeface="+mn-lt"/>
                          <a:ea typeface="+mn-ea"/>
                          <a:cs typeface="+mn-cs"/>
                        </a:rPr>
                        <a:t> Asset Management (Asia) Limited </a:t>
                      </a:r>
                      <a:endParaRPr kumimoji="0" lang="en-US" altLang="zh-HK" sz="700" kern="1200" dirty="0">
                        <a:solidFill>
                          <a:schemeClr val="tx1"/>
                        </a:solidFill>
                        <a:latin typeface="+mn-lt"/>
                        <a:ea typeface="+mn-ea"/>
                        <a:cs typeface="+mn-cs"/>
                      </a:endParaRPr>
                    </a:p>
                  </a:txBody>
                  <a:tcPr marL="9525" marR="9525" marT="9529" marB="0"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hMerge="1">
                  <a:txBody>
                    <a:bodyPr/>
                    <a:lstStyle/>
                    <a:p>
                      <a:endParaRPr lang="zh-TW" altLang="en-US"/>
                    </a:p>
                  </a:txBody>
                  <a:tcPr/>
                </a:tc>
                <a:extLst>
                  <a:ext uri="{0D108BD9-81ED-4DB2-BD59-A6C34878D82A}">
                    <a16:rowId xmlns:a16="http://schemas.microsoft.com/office/drawing/2014/main" val="10000"/>
                  </a:ext>
                </a:extLst>
              </a:tr>
              <a:tr h="51431">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TW" sz="700" b="1" i="0" u="none" strike="noStrike" cap="none" normalizeH="0" baseline="0" dirty="0">
                        <a:ln>
                          <a:noFill/>
                        </a:ln>
                        <a:solidFill>
                          <a:schemeClr val="tx1"/>
                        </a:solidFill>
                        <a:effectLst/>
                        <a:latin typeface="Calibri" pitchFamily="34" charset="0"/>
                        <a:ea typeface="新細明體" pitchFamily="18" charset="-120"/>
                      </a:endParaRPr>
                    </a:p>
                  </a:txBody>
                  <a:tcPr marL="9525" marR="9525" marT="9529" marB="0"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lumMod val="60000"/>
                        <a:lumOff val="40000"/>
                      </a:schemeClr>
                    </a:solidFill>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TW" sz="700" kern="1200" dirty="0">
                        <a:solidFill>
                          <a:schemeClr val="tx1"/>
                        </a:solidFill>
                        <a:latin typeface="+mn-lt"/>
                        <a:ea typeface="+mn-ea"/>
                        <a:cs typeface="+mn-cs"/>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tx2">
                        <a:lumMod val="40000"/>
                        <a:lumOff val="60000"/>
                      </a:schemeClr>
                    </a:solidFill>
                  </a:tcPr>
                </a:tc>
                <a:extLst>
                  <a:ext uri="{0D108BD9-81ED-4DB2-BD59-A6C34878D82A}">
                    <a16:rowId xmlns:a16="http://schemas.microsoft.com/office/drawing/2014/main" val="10001"/>
                  </a:ext>
                </a:extLst>
              </a:tr>
              <a:tr h="10756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dirty="0">
                          <a:ln>
                            <a:noFill/>
                          </a:ln>
                          <a:solidFill>
                            <a:schemeClr val="tx1"/>
                          </a:solidFill>
                          <a:effectLst/>
                          <a:latin typeface="Calibri" pitchFamily="34" charset="0"/>
                          <a:ea typeface="新細明體" pitchFamily="18" charset="-120"/>
                        </a:rPr>
                        <a:t>Base Currency</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 RMB</a:t>
                      </a:r>
                      <a:endParaRPr kumimoji="0" lang="en-US" altLang="zh-TW" sz="700" kern="1200" dirty="0">
                        <a:solidFill>
                          <a:schemeClr val="tx1"/>
                        </a:solidFill>
                        <a:latin typeface="+mn-lt"/>
                        <a:ea typeface="+mn-ea"/>
                        <a:cs typeface="+mn-cs"/>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10756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dirty="0">
                          <a:ln>
                            <a:noFill/>
                          </a:ln>
                          <a:solidFill>
                            <a:schemeClr val="tx1"/>
                          </a:solidFill>
                          <a:effectLst/>
                          <a:latin typeface="Calibri" pitchFamily="34" charset="0"/>
                          <a:ea typeface="新細明體" pitchFamily="18" charset="-120"/>
                        </a:rPr>
                        <a:t>Launch Date</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 5 March 2012</a:t>
                      </a:r>
                      <a:endParaRPr kumimoji="0" lang="en-US" altLang="zh-TW" sz="700" kern="1200" dirty="0">
                        <a:solidFill>
                          <a:schemeClr val="tx1"/>
                        </a:solidFill>
                        <a:latin typeface="+mn-lt"/>
                        <a:ea typeface="+mn-ea"/>
                        <a:cs typeface="+mn-cs"/>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0631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dirty="0">
                          <a:ln>
                            <a:noFill/>
                          </a:ln>
                          <a:solidFill>
                            <a:schemeClr val="tx1"/>
                          </a:solidFill>
                          <a:effectLst/>
                          <a:latin typeface="Calibri" pitchFamily="34" charset="0"/>
                          <a:ea typeface="新細明體" pitchFamily="18" charset="-120"/>
                        </a:rPr>
                        <a:t>Unit NAV            </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kern="1200" dirty="0">
                          <a:solidFill>
                            <a:schemeClr val="tx1"/>
                          </a:solidFill>
                          <a:latin typeface="+mn-lt"/>
                          <a:ea typeface="+mn-ea"/>
                          <a:cs typeface="+mn-cs"/>
                        </a:rPr>
                        <a:t>A</a:t>
                      </a:r>
                      <a:r>
                        <a:rPr kumimoji="0" lang="zh-TW" altLang="en-US" sz="700" kern="1200" dirty="0">
                          <a:solidFill>
                            <a:schemeClr val="tx1"/>
                          </a:solidFill>
                          <a:latin typeface="+mn-lt"/>
                          <a:ea typeface="+mn-ea"/>
                          <a:cs typeface="+mn-cs"/>
                        </a:rPr>
                        <a:t>類</a:t>
                      </a:r>
                      <a:r>
                        <a:rPr kumimoji="0" lang="en-US" altLang="zh-TW" sz="700" kern="1200" dirty="0">
                          <a:solidFill>
                            <a:schemeClr val="tx1"/>
                          </a:solidFill>
                          <a:latin typeface="+mn-lt"/>
                          <a:ea typeface="+mn-ea"/>
                          <a:cs typeface="+mn-cs"/>
                        </a:rPr>
                        <a:t>: RMB</a:t>
                      </a:r>
                      <a:r>
                        <a:rPr kumimoji="0" lang="zh-TW" altLang="en-US" sz="700" kern="1200" dirty="0">
                          <a:solidFill>
                            <a:schemeClr val="tx1"/>
                          </a:solidFill>
                          <a:latin typeface="+mn-lt"/>
                          <a:ea typeface="+mn-ea"/>
                          <a:cs typeface="+mn-cs"/>
                        </a:rPr>
                        <a:t> </a:t>
                      </a:r>
                      <a:r>
                        <a:rPr kumimoji="0" lang="en-US" altLang="zh-CN" sz="700" kern="1200" dirty="0" smtClean="0">
                          <a:solidFill>
                            <a:schemeClr val="tx1"/>
                          </a:solidFill>
                          <a:latin typeface="+mn-lt"/>
                          <a:ea typeface="+mn-ea"/>
                          <a:cs typeface="+mn-cs"/>
                        </a:rPr>
                        <a:t>85.699</a:t>
                      </a:r>
                      <a:endParaRPr kumimoji="0" lang="en-US" altLang="zh-CN" sz="700" kern="1200" dirty="0" smtClean="0">
                        <a:solidFill>
                          <a:schemeClr val="tx1"/>
                        </a:solidFill>
                        <a:latin typeface="+mn-lt"/>
                        <a:ea typeface="+mn-ea"/>
                        <a:cs typeface="+mn-cs"/>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kern="1200" dirty="0" smtClean="0">
                          <a:solidFill>
                            <a:schemeClr val="tx1"/>
                          </a:solidFill>
                          <a:latin typeface="+mn-lt"/>
                          <a:ea typeface="+mn-ea"/>
                          <a:cs typeface="+mn-cs"/>
                        </a:rPr>
                        <a:t>I </a:t>
                      </a:r>
                      <a:r>
                        <a:rPr kumimoji="0" lang="zh-TW" altLang="en-US" sz="700" kern="1200" dirty="0" smtClean="0">
                          <a:solidFill>
                            <a:schemeClr val="tx1"/>
                          </a:solidFill>
                          <a:latin typeface="+mn-lt"/>
                          <a:ea typeface="+mn-ea"/>
                          <a:cs typeface="+mn-cs"/>
                        </a:rPr>
                        <a:t>類</a:t>
                      </a:r>
                      <a:r>
                        <a:rPr kumimoji="0" lang="en-US" altLang="zh-TW" sz="700" kern="1200" dirty="0" smtClean="0">
                          <a:solidFill>
                            <a:schemeClr val="tx1"/>
                          </a:solidFill>
                          <a:latin typeface="+mn-lt"/>
                          <a:ea typeface="+mn-ea"/>
                          <a:cs typeface="+mn-cs"/>
                        </a:rPr>
                        <a:t>: RMB</a:t>
                      </a:r>
                      <a:r>
                        <a:rPr kumimoji="0" lang="zh-TW" altLang="en-US" sz="700" kern="1200" dirty="0" smtClean="0">
                          <a:solidFill>
                            <a:schemeClr val="tx1"/>
                          </a:solidFill>
                          <a:latin typeface="+mn-lt"/>
                          <a:ea typeface="+mn-ea"/>
                          <a:cs typeface="+mn-cs"/>
                        </a:rPr>
                        <a:t> </a:t>
                      </a:r>
                      <a:r>
                        <a:rPr kumimoji="0" lang="en-US" altLang="zh-TW" sz="700" kern="1200" dirty="0" smtClean="0">
                          <a:solidFill>
                            <a:schemeClr val="tx1"/>
                          </a:solidFill>
                          <a:latin typeface="+mn-lt"/>
                          <a:ea typeface="+mn-ea"/>
                          <a:cs typeface="+mn-cs"/>
                        </a:rPr>
                        <a:t>92.171</a:t>
                      </a:r>
                      <a:endParaRPr kumimoji="0" lang="en-US" altLang="zh-CN" sz="700" kern="1200" dirty="0">
                        <a:solidFill>
                          <a:schemeClr val="tx1"/>
                        </a:solidFill>
                        <a:latin typeface="+mn-lt"/>
                        <a:ea typeface="+mn-ea"/>
                        <a:cs typeface="+mn-cs"/>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6180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a:ln>
                            <a:noFill/>
                          </a:ln>
                          <a:solidFill>
                            <a:schemeClr val="tx1"/>
                          </a:solidFill>
                          <a:effectLst/>
                          <a:latin typeface="Calibri" pitchFamily="34" charset="0"/>
                          <a:ea typeface="新細明體" pitchFamily="18" charset="-120"/>
                        </a:rPr>
                        <a:t>Dividend Policy</a:t>
                      </a:r>
                      <a:endParaRPr kumimoji="0" lang="en-US" altLang="zh-TW" sz="700" b="1" i="0" u="none" strike="noStrike" cap="none" normalizeH="0" baseline="0">
                        <a:ln>
                          <a:noFill/>
                        </a:ln>
                        <a:solidFill>
                          <a:schemeClr val="tx1"/>
                        </a:solidFill>
                        <a:effectLst/>
                        <a:latin typeface="Calibri" pitchFamily="34" charset="0"/>
                        <a:ea typeface="新細明體" pitchFamily="18" charset="-120"/>
                      </a:endParaRP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Quarterly (Dividend policy is subject to the Manager’s discretion. Periodic distribution of dividend is not guaranteed. If distributed, dividend amount is not guaranteed. Please also see footnote 1)</a:t>
                      </a:r>
                      <a:endParaRPr kumimoji="0" lang="en-US" altLang="zh-TW" sz="700" kern="1200" dirty="0">
                        <a:solidFill>
                          <a:schemeClr val="tx1"/>
                        </a:solidFill>
                        <a:latin typeface="+mn-lt"/>
                        <a:ea typeface="+mn-ea"/>
                        <a:cs typeface="+mn-cs"/>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248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dirty="0">
                          <a:ln>
                            <a:noFill/>
                          </a:ln>
                          <a:solidFill>
                            <a:schemeClr val="tx1"/>
                          </a:solidFill>
                          <a:effectLst/>
                          <a:latin typeface="Calibri" pitchFamily="34" charset="0"/>
                          <a:ea typeface="新細明體" pitchFamily="18" charset="-120"/>
                        </a:rPr>
                        <a:t>Minimum  </a:t>
                      </a:r>
                      <a:r>
                        <a:rPr kumimoji="0" lang="en-US" altLang="zh-TW" sz="700" b="1" i="0" u="none" strike="noStrike" cap="none" normalizeH="0" baseline="0" dirty="0">
                          <a:ln>
                            <a:noFill/>
                          </a:ln>
                          <a:solidFill>
                            <a:schemeClr val="tx1"/>
                          </a:solidFill>
                          <a:effectLst/>
                          <a:latin typeface="Calibri" pitchFamily="34" charset="0"/>
                          <a:ea typeface="新細明體" pitchFamily="18" charset="-120"/>
                        </a:rPr>
                        <a:t>Subscription </a:t>
                      </a:r>
                      <a:r>
                        <a:rPr kumimoji="0" lang="en-US" altLang="zh-CN" sz="700" b="1" i="0" u="none" strike="noStrike" cap="none" normalizeH="0" baseline="0" dirty="0">
                          <a:ln>
                            <a:noFill/>
                          </a:ln>
                          <a:solidFill>
                            <a:schemeClr val="tx1"/>
                          </a:solidFill>
                          <a:effectLst/>
                          <a:latin typeface="Calibri" pitchFamily="34" charset="0"/>
                          <a:ea typeface="新細明體" pitchFamily="18" charset="-120"/>
                        </a:rPr>
                        <a:t>Amount</a:t>
                      </a:r>
                      <a:endParaRPr kumimoji="0" lang="en-US" altLang="zh-TW" sz="700" b="1" i="0" u="none" strike="noStrike" cap="none" normalizeH="0" baseline="0" dirty="0">
                        <a:ln>
                          <a:noFill/>
                        </a:ln>
                        <a:solidFill>
                          <a:schemeClr val="tx1"/>
                        </a:solidFill>
                        <a:effectLst/>
                        <a:latin typeface="Calibri" pitchFamily="34" charset="0"/>
                        <a:ea typeface="新細明體" pitchFamily="18" charset="-120"/>
                      </a:endParaRP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zh-TW" sz="700" kern="1200" dirty="0">
                          <a:solidFill>
                            <a:schemeClr val="tx1"/>
                          </a:solidFill>
                          <a:latin typeface="+mn-lt"/>
                          <a:ea typeface="+mn-ea"/>
                          <a:cs typeface="+mn-cs"/>
                        </a:rPr>
                        <a:t>Class A:</a:t>
                      </a:r>
                      <a:r>
                        <a:rPr kumimoji="0" lang="en-US" altLang="zh-CN" sz="700" kern="1200" dirty="0">
                          <a:solidFill>
                            <a:schemeClr val="tx1"/>
                          </a:solidFill>
                          <a:latin typeface="+mn-lt"/>
                          <a:ea typeface="+mn-ea"/>
                          <a:cs typeface="+mn-cs"/>
                        </a:rPr>
                        <a:t>RMB</a:t>
                      </a:r>
                      <a:r>
                        <a:rPr kumimoji="0" lang="en-US" altLang="zh-TW" sz="700" kern="1200" dirty="0">
                          <a:solidFill>
                            <a:schemeClr val="tx1"/>
                          </a:solidFill>
                          <a:latin typeface="+mn-lt"/>
                          <a:ea typeface="+mn-ea"/>
                          <a:cs typeface="+mn-cs"/>
                        </a:rPr>
                        <a:t> 10,000 (Initial)</a:t>
                      </a:r>
                    </a:p>
                    <a:p>
                      <a:pPr marL="0" marR="0" lvl="0" indent="0" algn="l" defTabSz="914400" rtl="0" eaLnBrk="1" fontAlgn="b" latinLnBrk="0" hangingPunct="1">
                        <a:lnSpc>
                          <a:spcPct val="80000"/>
                        </a:lnSpc>
                        <a:spcBef>
                          <a:spcPct val="0"/>
                        </a:spcBef>
                        <a:spcAft>
                          <a:spcPct val="0"/>
                        </a:spcAft>
                        <a:buClrTx/>
                        <a:buSzTx/>
                        <a:buFontTx/>
                        <a:buNone/>
                        <a:tabLst/>
                      </a:pPr>
                      <a:r>
                        <a:rPr kumimoji="0" lang="en-US" altLang="zh-TW" sz="700" kern="1200" dirty="0">
                          <a:solidFill>
                            <a:schemeClr val="tx1"/>
                          </a:solidFill>
                          <a:latin typeface="+mn-lt"/>
                          <a:ea typeface="+mn-ea"/>
                          <a:cs typeface="+mn-cs"/>
                        </a:rPr>
                        <a:t>             </a:t>
                      </a:r>
                      <a:r>
                        <a:rPr kumimoji="0" lang="en-US" altLang="zh-CN" sz="700" kern="1200" dirty="0">
                          <a:solidFill>
                            <a:schemeClr val="tx1"/>
                          </a:solidFill>
                          <a:latin typeface="+mn-lt"/>
                          <a:ea typeface="+mn-ea"/>
                          <a:cs typeface="+mn-cs"/>
                        </a:rPr>
                        <a:t>RMB</a:t>
                      </a:r>
                      <a:r>
                        <a:rPr kumimoji="0" lang="en-US" altLang="zh-TW" sz="700" kern="1200" dirty="0">
                          <a:solidFill>
                            <a:schemeClr val="tx1"/>
                          </a:solidFill>
                          <a:latin typeface="+mn-lt"/>
                          <a:ea typeface="+mn-ea"/>
                          <a:cs typeface="+mn-cs"/>
                        </a:rPr>
                        <a:t> 5,000(Subsequent)</a:t>
                      </a:r>
                    </a:p>
                    <a:p>
                      <a:pPr marL="0" marR="0" lvl="0" indent="0" algn="l" defTabSz="914400" rtl="0" eaLnBrk="1" fontAlgn="b" latinLnBrk="0" hangingPunct="1">
                        <a:lnSpc>
                          <a:spcPct val="80000"/>
                        </a:lnSpc>
                        <a:spcBef>
                          <a:spcPct val="0"/>
                        </a:spcBef>
                        <a:spcAft>
                          <a:spcPct val="0"/>
                        </a:spcAft>
                        <a:buClrTx/>
                        <a:buSzTx/>
                        <a:buFontTx/>
                        <a:buNone/>
                        <a:tabLst/>
                      </a:pPr>
                      <a:r>
                        <a:rPr kumimoji="0" lang="en-US" altLang="zh-TW" sz="700" kern="1200" dirty="0">
                          <a:solidFill>
                            <a:schemeClr val="tx1"/>
                          </a:solidFill>
                          <a:latin typeface="+mn-lt"/>
                          <a:ea typeface="+mn-ea"/>
                          <a:cs typeface="+mn-cs"/>
                        </a:rPr>
                        <a:t>Class I: </a:t>
                      </a:r>
                      <a:r>
                        <a:rPr kumimoji="0" lang="en-US" altLang="zh-CN" sz="700" kern="1200" dirty="0">
                          <a:solidFill>
                            <a:schemeClr val="tx1"/>
                          </a:solidFill>
                          <a:latin typeface="+mn-lt"/>
                          <a:ea typeface="+mn-ea"/>
                          <a:cs typeface="+mn-cs"/>
                        </a:rPr>
                        <a:t>RMB</a:t>
                      </a:r>
                      <a:r>
                        <a:rPr kumimoji="0" lang="en-US" altLang="zh-TW" sz="700" kern="1200" dirty="0">
                          <a:solidFill>
                            <a:schemeClr val="tx1"/>
                          </a:solidFill>
                          <a:latin typeface="+mn-lt"/>
                          <a:ea typeface="+mn-ea"/>
                          <a:cs typeface="+mn-cs"/>
                        </a:rPr>
                        <a:t> 10,000,000(Initial)</a:t>
                      </a:r>
                    </a:p>
                    <a:p>
                      <a:pPr marL="0" marR="0" lvl="0" indent="0" algn="l" defTabSz="914400" rtl="0" eaLnBrk="1" fontAlgn="b" latinLnBrk="0" hangingPunct="1">
                        <a:lnSpc>
                          <a:spcPct val="80000"/>
                        </a:lnSpc>
                        <a:spcBef>
                          <a:spcPct val="0"/>
                        </a:spcBef>
                        <a:spcAft>
                          <a:spcPct val="0"/>
                        </a:spcAft>
                        <a:buClrTx/>
                        <a:buSzTx/>
                        <a:buFontTx/>
                        <a:buNone/>
                        <a:tabLst/>
                      </a:pPr>
                      <a:r>
                        <a:rPr kumimoji="0" lang="en-US" altLang="zh-TW" sz="700" kern="1200" dirty="0">
                          <a:solidFill>
                            <a:schemeClr val="tx1"/>
                          </a:solidFill>
                          <a:latin typeface="+mn-lt"/>
                          <a:ea typeface="+mn-ea"/>
                          <a:cs typeface="+mn-cs"/>
                        </a:rPr>
                        <a:t>             </a:t>
                      </a:r>
                      <a:r>
                        <a:rPr kumimoji="0" lang="en-US" altLang="zh-CN" sz="700" kern="1200" dirty="0">
                          <a:solidFill>
                            <a:schemeClr val="tx1"/>
                          </a:solidFill>
                          <a:latin typeface="+mn-lt"/>
                          <a:ea typeface="+mn-ea"/>
                          <a:cs typeface="+mn-cs"/>
                        </a:rPr>
                        <a:t>RMB1</a:t>
                      </a:r>
                      <a:r>
                        <a:rPr kumimoji="0" lang="en-US" altLang="zh-TW" sz="700" kern="1200" dirty="0">
                          <a:solidFill>
                            <a:schemeClr val="tx1"/>
                          </a:solidFill>
                          <a:latin typeface="+mn-lt"/>
                          <a:ea typeface="+mn-ea"/>
                          <a:cs typeface="+mn-cs"/>
                        </a:rPr>
                        <a:t>00,000(Subsequent)</a:t>
                      </a: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20631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a:ln>
                            <a:noFill/>
                          </a:ln>
                          <a:solidFill>
                            <a:schemeClr val="tx1"/>
                          </a:solidFill>
                          <a:effectLst/>
                          <a:latin typeface="Calibri" pitchFamily="34" charset="0"/>
                          <a:ea typeface="新細明體" pitchFamily="18" charset="-120"/>
                        </a:rPr>
                        <a:t>Bloomberg</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 Class A: SHWRMBA</a:t>
                      </a:r>
                      <a:r>
                        <a:rPr kumimoji="0" lang="en-US" altLang="zh-TW" sz="700" kern="1200" dirty="0">
                          <a:solidFill>
                            <a:schemeClr val="tx1"/>
                          </a:solidFill>
                          <a:latin typeface="+mn-lt"/>
                          <a:ea typeface="+mn-ea"/>
                          <a:cs typeface="+mn-cs"/>
                        </a:rPr>
                        <a:t> HK</a:t>
                      </a:r>
                      <a:endParaRPr kumimoji="0" lang="en-US" altLang="zh-CN" sz="700" kern="1200" dirty="0">
                        <a:solidFill>
                          <a:schemeClr val="tx1"/>
                        </a:solidFill>
                        <a:latin typeface="+mn-lt"/>
                        <a:ea typeface="+mn-ea"/>
                        <a:cs typeface="+mn-cs"/>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 Class  I: </a:t>
                      </a:r>
                      <a:r>
                        <a:rPr kumimoji="0" lang="en-US" altLang="zh-TW" sz="700" kern="1200" dirty="0">
                          <a:solidFill>
                            <a:schemeClr val="tx1"/>
                          </a:solidFill>
                          <a:latin typeface="+mn-lt"/>
                          <a:ea typeface="+mn-ea"/>
                          <a:cs typeface="+mn-cs"/>
                        </a:rPr>
                        <a:t>SHWRMBI HK</a:t>
                      </a: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20631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a:ln>
                            <a:noFill/>
                          </a:ln>
                          <a:solidFill>
                            <a:schemeClr val="tx1"/>
                          </a:solidFill>
                          <a:effectLst/>
                          <a:latin typeface="Calibri" pitchFamily="34" charset="0"/>
                          <a:ea typeface="新細明體" pitchFamily="18" charset="-120"/>
                        </a:rPr>
                        <a:t>ISIN</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 Class A: </a:t>
                      </a:r>
                      <a:r>
                        <a:rPr kumimoji="0" lang="en-US" altLang="zh-TW" sz="700" kern="1200" dirty="0">
                          <a:solidFill>
                            <a:schemeClr val="tx1"/>
                          </a:solidFill>
                          <a:latin typeface="+mn-lt"/>
                          <a:ea typeface="+mn-ea"/>
                          <a:cs typeface="+mn-cs"/>
                        </a:rPr>
                        <a:t>HK0000098407</a:t>
                      </a:r>
                      <a:endParaRPr kumimoji="0" lang="en-US" altLang="zh-CN" sz="700" kern="1200" dirty="0">
                        <a:solidFill>
                          <a:schemeClr val="tx1"/>
                        </a:solidFill>
                        <a:latin typeface="+mn-lt"/>
                        <a:ea typeface="+mn-ea"/>
                        <a:cs typeface="+mn-cs"/>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 Class  I: </a:t>
                      </a:r>
                      <a:r>
                        <a:rPr kumimoji="0" lang="en-US" altLang="zh-TW" sz="700" kern="1200" dirty="0">
                          <a:solidFill>
                            <a:schemeClr val="tx1"/>
                          </a:solidFill>
                          <a:latin typeface="+mn-lt"/>
                          <a:ea typeface="+mn-ea"/>
                          <a:cs typeface="+mn-cs"/>
                        </a:rPr>
                        <a:t>HK0000098415</a:t>
                      </a: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20631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dirty="0">
                          <a:ln>
                            <a:noFill/>
                          </a:ln>
                          <a:solidFill>
                            <a:schemeClr val="tx1"/>
                          </a:solidFill>
                          <a:effectLst/>
                          <a:latin typeface="Calibri" pitchFamily="34" charset="0"/>
                          <a:ea typeface="新細明體" pitchFamily="18" charset="-120"/>
                        </a:rPr>
                        <a:t>Reuters</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 Class A: </a:t>
                      </a:r>
                      <a:r>
                        <a:rPr kumimoji="0" lang="en-US" altLang="zh-TW" sz="700" kern="1200" dirty="0">
                          <a:solidFill>
                            <a:schemeClr val="tx1"/>
                          </a:solidFill>
                          <a:latin typeface="+mn-lt"/>
                          <a:ea typeface="+mn-ea"/>
                          <a:cs typeface="+mn-cs"/>
                        </a:rPr>
                        <a:t>68125485</a:t>
                      </a:r>
                      <a:endParaRPr kumimoji="0" lang="en-US" altLang="zh-CN" sz="700" kern="1200" dirty="0">
                        <a:solidFill>
                          <a:schemeClr val="tx1"/>
                        </a:solidFill>
                        <a:latin typeface="+mn-lt"/>
                        <a:ea typeface="+mn-ea"/>
                        <a:cs typeface="+mn-cs"/>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kern="1200" dirty="0">
                          <a:solidFill>
                            <a:schemeClr val="tx1"/>
                          </a:solidFill>
                          <a:latin typeface="+mn-lt"/>
                          <a:ea typeface="+mn-ea"/>
                          <a:cs typeface="+mn-cs"/>
                        </a:rPr>
                        <a:t> Class  I: </a:t>
                      </a:r>
                      <a:r>
                        <a:rPr kumimoji="0" lang="en-US" altLang="zh-TW" sz="700" kern="1200" dirty="0">
                          <a:solidFill>
                            <a:schemeClr val="tx1"/>
                          </a:solidFill>
                          <a:latin typeface="+mn-lt"/>
                          <a:ea typeface="+mn-ea"/>
                          <a:cs typeface="+mn-cs"/>
                        </a:rPr>
                        <a:t>68125486</a:t>
                      </a: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bl>
          </a:graphicData>
        </a:graphic>
      </p:graphicFrame>
      <p:sp>
        <p:nvSpPr>
          <p:cNvPr id="3159" name="TextBox 11"/>
          <p:cNvSpPr txBox="1">
            <a:spLocks noChangeArrowheads="1"/>
          </p:cNvSpPr>
          <p:nvPr/>
        </p:nvSpPr>
        <p:spPr bwMode="auto">
          <a:xfrm>
            <a:off x="0" y="7924800"/>
            <a:ext cx="1600200" cy="381836"/>
          </a:xfrm>
          <a:prstGeom prst="rect">
            <a:avLst/>
          </a:prstGeom>
          <a:noFill/>
          <a:ln w="9525">
            <a:noFill/>
            <a:miter lim="800000"/>
            <a:headEnd/>
            <a:tailEnd/>
          </a:ln>
        </p:spPr>
        <p:txBody>
          <a:bodyPr wrap="square">
            <a:spAutoFit/>
          </a:bodyPr>
          <a:lstStyle/>
          <a:p>
            <a:pPr>
              <a:lnSpc>
                <a:spcPct val="68000"/>
              </a:lnSpc>
            </a:pPr>
            <a:r>
              <a:rPr kumimoji="0" lang="en-US" altLang="zh-CN" sz="700" dirty="0">
                <a:solidFill>
                  <a:schemeClr val="bg1"/>
                </a:solidFill>
              </a:rPr>
              <a:t>   </a:t>
            </a:r>
            <a:r>
              <a:rPr kumimoji="0" lang="en-US" altLang="zh-CN" sz="700">
                <a:solidFill>
                  <a:schemeClr val="bg1"/>
                </a:solidFill>
              </a:rPr>
              <a:t>For enquiries, </a:t>
            </a:r>
            <a:r>
              <a:rPr kumimoji="0" lang="en-US" altLang="zh-CN" sz="700" dirty="0">
                <a:solidFill>
                  <a:schemeClr val="bg1"/>
                </a:solidFill>
              </a:rPr>
              <a:t>please contact</a:t>
            </a:r>
            <a:endParaRPr kumimoji="0" lang="en-US" altLang="zh-TW" sz="700" dirty="0">
              <a:solidFill>
                <a:schemeClr val="bg1"/>
              </a:solidFill>
            </a:endParaRPr>
          </a:p>
          <a:p>
            <a:pPr>
              <a:lnSpc>
                <a:spcPct val="65000"/>
              </a:lnSpc>
            </a:pPr>
            <a:r>
              <a:rPr kumimoji="0" lang="en-US" altLang="zh-CN" sz="700" dirty="0">
                <a:solidFill>
                  <a:schemeClr val="bg1"/>
                </a:solidFill>
              </a:rPr>
              <a:t>   Hotline: (</a:t>
            </a:r>
            <a:r>
              <a:rPr kumimoji="0" lang="en-US" altLang="zh-TW" sz="700" dirty="0">
                <a:solidFill>
                  <a:schemeClr val="bg1"/>
                </a:solidFill>
              </a:rPr>
              <a:t>852) 2509-8372</a:t>
            </a:r>
          </a:p>
          <a:p>
            <a:pPr>
              <a:lnSpc>
                <a:spcPct val="65000"/>
              </a:lnSpc>
            </a:pPr>
            <a:r>
              <a:rPr kumimoji="0" lang="en-US" altLang="zh-CN" sz="700" dirty="0">
                <a:solidFill>
                  <a:schemeClr val="bg1"/>
                </a:solidFill>
              </a:rPr>
              <a:t>   Email: </a:t>
            </a:r>
            <a:r>
              <a:rPr kumimoji="0" lang="en-US" altLang="zh-TW" sz="700" dirty="0">
                <a:solidFill>
                  <a:schemeClr val="bg1"/>
                </a:solidFill>
              </a:rPr>
              <a:t>swaminfo@swhyhk.com</a:t>
            </a:r>
          </a:p>
          <a:p>
            <a:pPr>
              <a:lnSpc>
                <a:spcPct val="65000"/>
              </a:lnSpc>
            </a:pPr>
            <a:r>
              <a:rPr kumimoji="0" lang="en-US" altLang="zh-CN" sz="700" dirty="0">
                <a:solidFill>
                  <a:schemeClr val="bg1"/>
                </a:solidFill>
              </a:rPr>
              <a:t>   </a:t>
            </a:r>
            <a:r>
              <a:rPr kumimoji="0" lang="en-US" altLang="zh-CN" sz="700" dirty="0" err="1">
                <a:solidFill>
                  <a:schemeClr val="bg1"/>
                </a:solidFill>
              </a:rPr>
              <a:t>Website:</a:t>
            </a:r>
            <a:r>
              <a:rPr kumimoji="0" lang="en-US" altLang="zh-TW" sz="700" dirty="0" err="1">
                <a:solidFill>
                  <a:schemeClr val="bg1"/>
                </a:solidFill>
              </a:rPr>
              <a:t>www.swhyhk.com</a:t>
            </a:r>
            <a:endParaRPr kumimoji="0" lang="en-US" altLang="zh-TW" sz="700" dirty="0">
              <a:solidFill>
                <a:schemeClr val="bg1"/>
              </a:solidFill>
            </a:endParaRPr>
          </a:p>
        </p:txBody>
      </p:sp>
      <p:graphicFrame>
        <p:nvGraphicFramePr>
          <p:cNvPr id="16612" name="Group 228"/>
          <p:cNvGraphicFramePr>
            <a:graphicFrameLocks noGrp="1"/>
          </p:cNvGraphicFramePr>
          <p:nvPr>
            <p:extLst>
              <p:ext uri="{D42A27DB-BD31-4B8C-83A1-F6EECF244321}">
                <p14:modId xmlns:p14="http://schemas.microsoft.com/office/powerpoint/2010/main" val="883993495"/>
              </p:ext>
            </p:extLst>
          </p:nvPr>
        </p:nvGraphicFramePr>
        <p:xfrm>
          <a:off x="76200" y="6400800"/>
          <a:ext cx="1905000" cy="1522696"/>
        </p:xfrm>
        <a:graphic>
          <a:graphicData uri="http://schemas.openxmlformats.org/drawingml/2006/table">
            <a:tbl>
              <a:tblPr/>
              <a:tblGrid>
                <a:gridCol w="732581">
                  <a:extLst>
                    <a:ext uri="{9D8B030D-6E8A-4147-A177-3AD203B41FA5}">
                      <a16:colId xmlns:a16="http://schemas.microsoft.com/office/drawing/2014/main" val="20000"/>
                    </a:ext>
                  </a:extLst>
                </a:gridCol>
                <a:gridCol w="1172419">
                  <a:extLst>
                    <a:ext uri="{9D8B030D-6E8A-4147-A177-3AD203B41FA5}">
                      <a16:colId xmlns:a16="http://schemas.microsoft.com/office/drawing/2014/main" val="20001"/>
                    </a:ext>
                  </a:extLst>
                </a:gridCol>
              </a:tblGrid>
              <a:tr h="18665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dirty="0">
                          <a:ln>
                            <a:noFill/>
                          </a:ln>
                          <a:solidFill>
                            <a:srgbClr val="000000"/>
                          </a:solidFill>
                          <a:effectLst/>
                          <a:latin typeface="Calibri" pitchFamily="34" charset="0"/>
                          <a:ea typeface="新細明體" pitchFamily="18" charset="-120"/>
                        </a:rPr>
                        <a:t>Fees and Charges</a:t>
                      </a:r>
                      <a:endParaRPr kumimoji="0" lang="en-US" altLang="zh-HK" sz="700" b="0" i="0" u="none" strike="noStrike" cap="none" normalizeH="0" baseline="0" dirty="0">
                        <a:ln>
                          <a:noFill/>
                        </a:ln>
                        <a:solidFill>
                          <a:srgbClr val="000000"/>
                        </a:solidFill>
                        <a:effectLst/>
                        <a:latin typeface="Calibri" pitchFamily="34" charset="0"/>
                        <a:ea typeface="新細明體" pitchFamily="18" charset="-120"/>
                      </a:endParaRPr>
                    </a:p>
                  </a:txBody>
                  <a:tcPr marL="9525" marR="9525" marT="9531" marB="0"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hMerge="1">
                  <a:txBody>
                    <a:bodyPr/>
                    <a:lstStyle/>
                    <a:p>
                      <a:endParaRPr lang="zh-TW" altLang="en-US"/>
                    </a:p>
                  </a:txBody>
                  <a:tcPr/>
                </a:tc>
                <a:extLst>
                  <a:ext uri="{0D108BD9-81ED-4DB2-BD59-A6C34878D82A}">
                    <a16:rowId xmlns:a16="http://schemas.microsoft.com/office/drawing/2014/main" val="10000"/>
                  </a:ext>
                </a:extLst>
              </a:tr>
              <a:tr h="1157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a:ln>
                            <a:noFill/>
                          </a:ln>
                          <a:solidFill>
                            <a:srgbClr val="000000"/>
                          </a:solidFill>
                          <a:effectLst/>
                          <a:latin typeface="Calibri" pitchFamily="34" charset="0"/>
                          <a:ea typeface="新細明體" pitchFamily="18" charset="-120"/>
                        </a:rPr>
                        <a:t>Subscription Fee</a:t>
                      </a:r>
                      <a:endParaRPr kumimoji="0" lang="zh-TW" altLang="en-US" sz="700" b="1" i="0" u="none" strike="noStrike" cap="none" normalizeH="0" baseline="0">
                        <a:ln>
                          <a:noFill/>
                        </a:ln>
                        <a:solidFill>
                          <a:srgbClr val="000000"/>
                        </a:solidFill>
                        <a:effectLst/>
                        <a:latin typeface="Calibri" pitchFamily="34" charset="0"/>
                        <a:ea typeface="新細明體" pitchFamily="18" charset="-120"/>
                      </a:endParaRPr>
                    </a:p>
                  </a:txBody>
                  <a:tcPr marL="9525" marR="9525" marT="9531"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rgbClr val="000000"/>
                          </a:solidFill>
                          <a:effectLst/>
                          <a:latin typeface="Calibri" pitchFamily="34" charset="0"/>
                          <a:ea typeface="新細明體" pitchFamily="18" charset="-120"/>
                        </a:rPr>
                        <a:t>Class A &amp; Class I: </a:t>
                      </a:r>
                      <a:r>
                        <a:rPr kumimoji="0" lang="en-US" altLang="zh-TW" sz="700" b="0" i="0" u="none" strike="noStrike" cap="none" normalizeH="0" baseline="0" dirty="0">
                          <a:ln>
                            <a:noFill/>
                          </a:ln>
                          <a:solidFill>
                            <a:srgbClr val="000000"/>
                          </a:solidFill>
                          <a:effectLst/>
                          <a:latin typeface="Calibri" pitchFamily="34" charset="0"/>
                          <a:ea typeface="新細明體" pitchFamily="18" charset="-120"/>
                        </a:rPr>
                        <a:t>Up to 5%</a:t>
                      </a:r>
                    </a:p>
                  </a:txBody>
                  <a:tcPr marL="9525" marR="9525" marT="9531"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2200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a:ln>
                            <a:noFill/>
                          </a:ln>
                          <a:solidFill>
                            <a:schemeClr val="tx1"/>
                          </a:solidFill>
                          <a:effectLst/>
                          <a:latin typeface="Calibri" pitchFamily="34" charset="0"/>
                          <a:ea typeface="新細明體" pitchFamily="18" charset="-120"/>
                        </a:rPr>
                        <a:t>Management Fee</a:t>
                      </a:r>
                      <a:endParaRPr kumimoji="0" lang="zh-TW" altLang="en-US" sz="700" b="1" i="0" u="none" strike="noStrike" cap="none" normalizeH="0" baseline="0">
                        <a:ln>
                          <a:noFill/>
                        </a:ln>
                        <a:solidFill>
                          <a:schemeClr val="tx1"/>
                        </a:solidFill>
                        <a:effectLst/>
                        <a:latin typeface="Calibri" pitchFamily="34" charset="0"/>
                        <a:ea typeface="新細明體" pitchFamily="18" charset="-120"/>
                      </a:endParaRPr>
                    </a:p>
                  </a:txBody>
                  <a:tcPr marL="9525" marR="9525" marT="9531"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0" i="0" u="none" strike="noStrike" cap="none" normalizeH="0" baseline="0" dirty="0">
                          <a:ln>
                            <a:noFill/>
                          </a:ln>
                          <a:solidFill>
                            <a:schemeClr val="tx1"/>
                          </a:solidFill>
                          <a:effectLst/>
                          <a:latin typeface="Calibri" pitchFamily="34" charset="0"/>
                          <a:ea typeface="新細明體" pitchFamily="18" charset="-120"/>
                        </a:rPr>
                        <a:t>Class A: 1.2% p.a.</a:t>
                      </a: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0" i="0" u="none" strike="noStrike" cap="none" normalizeH="0" baseline="0" dirty="0">
                          <a:ln>
                            <a:noFill/>
                          </a:ln>
                          <a:solidFill>
                            <a:schemeClr val="tx1"/>
                          </a:solidFill>
                          <a:effectLst/>
                          <a:latin typeface="Calibri" pitchFamily="34" charset="0"/>
                          <a:ea typeface="新細明體" pitchFamily="18" charset="-120"/>
                        </a:rPr>
                        <a:t>Class  I:  0.5% p.a.</a:t>
                      </a:r>
                      <a:endParaRPr kumimoji="0" lang="zh-TW" altLang="en-US" sz="700" b="0" i="0" u="none" strike="noStrike" cap="none" normalizeH="0" baseline="0" dirty="0">
                        <a:ln>
                          <a:noFill/>
                        </a:ln>
                        <a:solidFill>
                          <a:schemeClr val="tx1"/>
                        </a:solidFill>
                        <a:effectLst/>
                        <a:latin typeface="Calibri" pitchFamily="34" charset="0"/>
                        <a:ea typeface="新細明體" pitchFamily="18" charset="-120"/>
                      </a:endParaRPr>
                    </a:p>
                  </a:txBody>
                  <a:tcPr marL="9525" marR="9525" marT="9531"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3452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dirty="0">
                          <a:ln>
                            <a:noFill/>
                          </a:ln>
                          <a:solidFill>
                            <a:srgbClr val="000000"/>
                          </a:solidFill>
                          <a:effectLst/>
                          <a:latin typeface="Calibri" pitchFamily="34" charset="0"/>
                          <a:ea typeface="新細明體" pitchFamily="18" charset="-120"/>
                        </a:rPr>
                        <a:t>Trustee Fee</a:t>
                      </a:r>
                    </a:p>
                  </a:txBody>
                  <a:tcPr marL="9525" marR="9525" marT="9531"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rgbClr val="000000"/>
                          </a:solidFill>
                          <a:effectLst/>
                          <a:latin typeface="Calibri" pitchFamily="34" charset="0"/>
                          <a:ea typeface="新細明體" pitchFamily="18" charset="-120"/>
                        </a:rPr>
                        <a:t>Class A &amp; Class I: </a:t>
                      </a:r>
                      <a:r>
                        <a:rPr kumimoji="0" lang="en-US" altLang="zh-TW" sz="700" b="0" i="0" u="none" strike="noStrike" cap="none" normalizeH="0" baseline="0" dirty="0">
                          <a:ln>
                            <a:noFill/>
                          </a:ln>
                          <a:solidFill>
                            <a:srgbClr val="000000"/>
                          </a:solidFill>
                          <a:effectLst/>
                          <a:latin typeface="Calibri" pitchFamily="34" charset="0"/>
                          <a:ea typeface="新細明體" pitchFamily="18" charset="-120"/>
                        </a:rPr>
                        <a:t>Up to 1% p.a.  (subject to a minimum monthly fee of USD4,000 for each class of units)</a:t>
                      </a:r>
                    </a:p>
                  </a:txBody>
                  <a:tcPr marL="9525" marR="9525" marT="9531"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2826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a:ln>
                            <a:noFill/>
                          </a:ln>
                          <a:solidFill>
                            <a:srgbClr val="000000"/>
                          </a:solidFill>
                          <a:effectLst/>
                          <a:latin typeface="Calibri" pitchFamily="34" charset="0"/>
                          <a:ea typeface="新細明體" pitchFamily="18" charset="-120"/>
                        </a:rPr>
                        <a:t>RQFII                Custodian </a:t>
                      </a:r>
                      <a:r>
                        <a:rPr kumimoji="0" lang="en-US" altLang="zh-TW" sz="700" b="1" i="0" u="none" strike="noStrike" cap="none" normalizeH="0" baseline="0" dirty="0">
                          <a:ln>
                            <a:noFill/>
                          </a:ln>
                          <a:solidFill>
                            <a:srgbClr val="000000"/>
                          </a:solidFill>
                          <a:effectLst/>
                          <a:latin typeface="Calibri" pitchFamily="34" charset="0"/>
                          <a:ea typeface="新細明體" pitchFamily="18" charset="-120"/>
                        </a:rPr>
                        <a:t>Fee</a:t>
                      </a:r>
                      <a:endParaRPr kumimoji="0" lang="zh-TW" altLang="en-US" sz="700" b="1" i="0" u="none" strike="noStrike" cap="none" normalizeH="0" baseline="0" dirty="0">
                        <a:ln>
                          <a:noFill/>
                        </a:ln>
                        <a:solidFill>
                          <a:srgbClr val="000000"/>
                        </a:solidFill>
                        <a:effectLst/>
                        <a:latin typeface="Calibri" pitchFamily="34" charset="0"/>
                        <a:ea typeface="新細明體" pitchFamily="18" charset="-120"/>
                      </a:endParaRPr>
                    </a:p>
                  </a:txBody>
                  <a:tcPr marL="9525" marR="9525" marT="9531"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rgbClr val="000000"/>
                          </a:solidFill>
                          <a:effectLst/>
                          <a:latin typeface="Calibri" pitchFamily="34" charset="0"/>
                          <a:ea typeface="新細明體" pitchFamily="18" charset="-120"/>
                        </a:rPr>
                        <a:t>Class A &amp; Class I: </a:t>
                      </a:r>
                      <a:r>
                        <a:rPr kumimoji="0" lang="en-US" altLang="zh-TW" sz="700" b="0" i="0" u="none" strike="noStrike" cap="none" normalizeH="0" baseline="0" dirty="0">
                          <a:ln>
                            <a:noFill/>
                          </a:ln>
                          <a:solidFill>
                            <a:srgbClr val="000000"/>
                          </a:solidFill>
                          <a:effectLst/>
                          <a:latin typeface="Calibri" pitchFamily="34" charset="0"/>
                          <a:ea typeface="新細明體" pitchFamily="18" charset="-120"/>
                        </a:rPr>
                        <a:t>Up to 0.5% p.a. (excluding transaction charges)</a:t>
                      </a:r>
                    </a:p>
                  </a:txBody>
                  <a:tcPr marL="9525" marR="9525" marT="9531"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1157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dirty="0">
                          <a:ln>
                            <a:noFill/>
                          </a:ln>
                          <a:solidFill>
                            <a:srgbClr val="000000"/>
                          </a:solidFill>
                          <a:effectLst/>
                          <a:latin typeface="Calibri" pitchFamily="34" charset="0"/>
                          <a:ea typeface="新細明體" pitchFamily="18" charset="-120"/>
                        </a:rPr>
                        <a:t>Performance Fee</a:t>
                      </a:r>
                    </a:p>
                  </a:txBody>
                  <a:tcPr marL="9525" marR="9525" marT="9531"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0" i="0" u="none" strike="noStrike" cap="none" normalizeH="0" baseline="0" dirty="0">
                          <a:ln>
                            <a:noFill/>
                          </a:ln>
                          <a:solidFill>
                            <a:srgbClr val="000000"/>
                          </a:solidFill>
                          <a:effectLst/>
                          <a:latin typeface="Calibri" pitchFamily="34" charset="0"/>
                          <a:ea typeface="新細明體" pitchFamily="18" charset="-120"/>
                        </a:rPr>
                        <a:t>N/A</a:t>
                      </a:r>
                    </a:p>
                  </a:txBody>
                  <a:tcPr marL="9525" marR="9525" marT="9531"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1157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dirty="0">
                          <a:ln>
                            <a:noFill/>
                          </a:ln>
                          <a:solidFill>
                            <a:srgbClr val="000000"/>
                          </a:solidFill>
                          <a:effectLst/>
                          <a:latin typeface="Calibri" pitchFamily="34" charset="0"/>
                          <a:ea typeface="新細明體" pitchFamily="18" charset="-120"/>
                        </a:rPr>
                        <a:t>Redemption Fee</a:t>
                      </a:r>
                    </a:p>
                  </a:txBody>
                  <a:tcPr marL="9525" marR="9525" marT="9531"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0" i="0" u="none" strike="noStrike" cap="none" normalizeH="0" baseline="0" dirty="0">
                          <a:ln>
                            <a:noFill/>
                          </a:ln>
                          <a:solidFill>
                            <a:srgbClr val="000000"/>
                          </a:solidFill>
                          <a:effectLst/>
                          <a:latin typeface="Calibri" pitchFamily="34" charset="0"/>
                          <a:ea typeface="新細明體" pitchFamily="18" charset="-120"/>
                        </a:rPr>
                        <a:t>N/A</a:t>
                      </a:r>
                    </a:p>
                  </a:txBody>
                  <a:tcPr marL="9525" marR="9525" marT="9531"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sp>
        <p:nvSpPr>
          <p:cNvPr id="3185" name="Text Box 444"/>
          <p:cNvSpPr txBox="1">
            <a:spLocks noChangeArrowheads="1"/>
          </p:cNvSpPr>
          <p:nvPr/>
        </p:nvSpPr>
        <p:spPr bwMode="auto">
          <a:xfrm>
            <a:off x="-6350" y="0"/>
            <a:ext cx="1235075" cy="198438"/>
          </a:xfrm>
          <a:prstGeom prst="rect">
            <a:avLst/>
          </a:prstGeom>
          <a:noFill/>
          <a:ln w="9525">
            <a:noFill/>
            <a:miter lim="800000"/>
            <a:headEnd/>
            <a:tailEnd/>
          </a:ln>
        </p:spPr>
        <p:txBody>
          <a:bodyPr>
            <a:spAutoFit/>
          </a:bodyPr>
          <a:lstStyle/>
          <a:p>
            <a:r>
              <a:rPr kumimoji="0" lang="en-US" altLang="zh-CN" sz="700" b="1" dirty="0">
                <a:ea typeface="SimSun" pitchFamily="2" charset="-122"/>
              </a:rPr>
              <a:t>As of </a:t>
            </a:r>
            <a:r>
              <a:rPr kumimoji="0" lang="en-US" altLang="zh-CN" sz="700" b="1" dirty="0" smtClean="0">
                <a:ea typeface="SimSun" pitchFamily="2" charset="-122"/>
              </a:rPr>
              <a:t>30/6/2025</a:t>
            </a:r>
            <a:endParaRPr kumimoji="0" lang="en-US" altLang="zh-CN" sz="700" b="1" dirty="0">
              <a:ea typeface="SimSun" pitchFamily="2" charset="-122"/>
            </a:endParaRPr>
          </a:p>
        </p:txBody>
      </p:sp>
      <p:sp>
        <p:nvSpPr>
          <p:cNvPr id="3186" name="Title 1"/>
          <p:cNvSpPr txBox="1">
            <a:spLocks/>
          </p:cNvSpPr>
          <p:nvPr/>
        </p:nvSpPr>
        <p:spPr bwMode="auto">
          <a:xfrm>
            <a:off x="76200" y="8991600"/>
            <a:ext cx="6858000" cy="457200"/>
          </a:xfrm>
          <a:prstGeom prst="rect">
            <a:avLst/>
          </a:prstGeom>
          <a:noFill/>
          <a:ln w="9525">
            <a:noFill/>
            <a:miter lim="800000"/>
            <a:headEnd/>
            <a:tailEnd/>
          </a:ln>
        </p:spPr>
        <p:txBody>
          <a:bodyPr/>
          <a:lstStyle/>
          <a:p>
            <a:pPr algn="r">
              <a:lnSpc>
                <a:spcPct val="70000"/>
              </a:lnSpc>
            </a:pPr>
            <a:endParaRPr kumimoji="0" lang="en-US" altLang="zh-TW" sz="700"/>
          </a:p>
        </p:txBody>
      </p:sp>
      <p:graphicFrame>
        <p:nvGraphicFramePr>
          <p:cNvPr id="3236" name="Group 164"/>
          <p:cNvGraphicFramePr>
            <a:graphicFrameLocks noGrp="1"/>
          </p:cNvGraphicFramePr>
          <p:nvPr>
            <p:extLst>
              <p:ext uri="{D42A27DB-BD31-4B8C-83A1-F6EECF244321}">
                <p14:modId xmlns:p14="http://schemas.microsoft.com/office/powerpoint/2010/main" val="3619843113"/>
              </p:ext>
            </p:extLst>
          </p:nvPr>
        </p:nvGraphicFramePr>
        <p:xfrm>
          <a:off x="2057399" y="6541499"/>
          <a:ext cx="1447800" cy="828003"/>
        </p:xfrm>
        <a:graphic>
          <a:graphicData uri="http://schemas.openxmlformats.org/drawingml/2006/table">
            <a:tbl>
              <a:tblPr>
                <a:tableStyleId>{3B4B98B0-60AC-42C2-AFA5-B58CD77FA1E5}</a:tableStyleId>
              </a:tblPr>
              <a:tblGrid>
                <a:gridCol w="11430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95119">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altLang="zh-CN" sz="700" u="none" strike="noStrike" kern="1200" cap="none" normalizeH="0" baseline="0" dirty="0">
                          <a:ln>
                            <a:noFill/>
                          </a:ln>
                          <a:solidFill>
                            <a:schemeClr val="bg1"/>
                          </a:solidFill>
                          <a:effectLst/>
                          <a:latin typeface="+mn-lt"/>
                          <a:ea typeface="+mn-ea"/>
                          <a:cs typeface="+mn-cs"/>
                        </a:rPr>
                        <a:t>Top 5 Holdings (% of Assets)  </a:t>
                      </a:r>
                      <a:endParaRPr kumimoji="0" lang="zh-HK" altLang="en-US" sz="700" u="none" strike="noStrike" kern="1200" cap="none" normalizeH="0" baseline="0" dirty="0">
                        <a:ln>
                          <a:noFill/>
                        </a:ln>
                        <a:solidFill>
                          <a:schemeClr val="bg1"/>
                        </a:solidFill>
                        <a:effectLst/>
                        <a:latin typeface="+mn-lt"/>
                        <a:ea typeface="+mn-ea"/>
                        <a:cs typeface="+mn-cs"/>
                      </a:endParaRPr>
                    </a:p>
                  </a:txBody>
                  <a:tcPr marT="45704" marB="45704" anchor="b" horzOverflow="overflow">
                    <a:solidFill>
                      <a:schemeClr val="tx2">
                        <a:lumMod val="60000"/>
                        <a:lumOff val="40000"/>
                      </a:schemeClr>
                    </a:solidFill>
                  </a:tcPr>
                </a:tc>
                <a:tc hMerge="1">
                  <a:txBody>
                    <a:bodyPr/>
                    <a:lstStyle/>
                    <a:p>
                      <a:endParaRPr lang="zh-TW" altLang="en-US"/>
                    </a:p>
                  </a:txBody>
                  <a:tcPr/>
                </a:tc>
                <a:extLst>
                  <a:ext uri="{0D108BD9-81ED-4DB2-BD59-A6C34878D82A}">
                    <a16:rowId xmlns:a16="http://schemas.microsoft.com/office/drawing/2014/main" val="10000"/>
                  </a:ext>
                </a:extLst>
              </a:tr>
              <a:tr h="14398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altLang="zh-CN" sz="650" u="none" strike="noStrike" kern="1200" cap="none" normalizeH="0" baseline="0" dirty="0" smtClean="0">
                          <a:ln>
                            <a:noFill/>
                          </a:ln>
                          <a:solidFill>
                            <a:schemeClr val="tx1"/>
                          </a:solidFill>
                          <a:effectLst/>
                          <a:latin typeface="+mn-lt"/>
                          <a:ea typeface="+mn-ea"/>
                          <a:cs typeface="+mn-cs"/>
                        </a:rPr>
                        <a:t>SHANPU VAR 10/28/25</a:t>
                      </a:r>
                    </a:p>
                  </a:txBody>
                  <a:tcPr marL="4763" marR="4763" marT="4763" marB="0" anchor="ctr"/>
                </a:tc>
                <a:tc>
                  <a:txBody>
                    <a:bodyPr/>
                    <a:lstStyle/>
                    <a:p>
                      <a:pPr algn="r" fontAlgn="b"/>
                      <a:r>
                        <a:rPr lang="en-US" sz="650" b="0" i="0" u="none" strike="noStrike" dirty="0" smtClean="0">
                          <a:solidFill>
                            <a:srgbClr val="000000"/>
                          </a:solidFill>
                          <a:effectLst/>
                          <a:latin typeface="Calibri" panose="020F0502020204030204" pitchFamily="34" charset="0"/>
                        </a:rPr>
                        <a:t>9.47%</a:t>
                      </a:r>
                      <a:endParaRPr lang="en-US" sz="6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39847264"/>
                  </a:ext>
                </a:extLst>
              </a:tr>
              <a:tr h="143984">
                <a:tc>
                  <a:txBody>
                    <a:bodyPr/>
                    <a:lstStyle/>
                    <a:p>
                      <a:pPr algn="l" fontAlgn="b"/>
                      <a:r>
                        <a:rPr lang="en-US" sz="650" b="0" i="0" u="none" strike="noStrike" dirty="0">
                          <a:solidFill>
                            <a:srgbClr val="000000"/>
                          </a:solidFill>
                          <a:effectLst/>
                          <a:latin typeface="Calibri" panose="020F0502020204030204" pitchFamily="34" charset="0"/>
                        </a:rPr>
                        <a:t>CGB </a:t>
                      </a:r>
                      <a:r>
                        <a:rPr lang="en-US" sz="650" b="0" i="0" u="none" strike="noStrike" dirty="0" smtClean="0">
                          <a:solidFill>
                            <a:srgbClr val="000000"/>
                          </a:solidFill>
                          <a:effectLst/>
                          <a:latin typeface="Calibri" panose="020F0502020204030204" pitchFamily="34" charset="0"/>
                        </a:rPr>
                        <a:t>1.59 04/25/25 </a:t>
                      </a:r>
                      <a:r>
                        <a:rPr lang="en-US" sz="650" b="0" i="0" u="none" strike="noStrike" dirty="0">
                          <a:solidFill>
                            <a:srgbClr val="000000"/>
                          </a:solidFill>
                          <a:effectLst/>
                          <a:latin typeface="Calibri" panose="020F0502020204030204" pitchFamily="34" charset="0"/>
                        </a:rPr>
                        <a:t>SH</a:t>
                      </a:r>
                    </a:p>
                  </a:txBody>
                  <a:tcPr marL="4763" marR="4763" marT="4763" marB="0" anchor="ctr"/>
                </a:tc>
                <a:tc>
                  <a:txBody>
                    <a:bodyPr/>
                    <a:lstStyle/>
                    <a:p>
                      <a:pPr algn="r" fontAlgn="b"/>
                      <a:r>
                        <a:rPr lang="en-US" sz="650" b="0" i="0" u="none" strike="noStrike" dirty="0" smtClean="0">
                          <a:solidFill>
                            <a:srgbClr val="000000"/>
                          </a:solidFill>
                          <a:effectLst/>
                          <a:latin typeface="Calibri" panose="020F0502020204030204" pitchFamily="34" charset="0"/>
                        </a:rPr>
                        <a:t>9.43%</a:t>
                      </a:r>
                      <a:endParaRPr lang="en-US" sz="6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2"/>
                  </a:ext>
                </a:extLst>
              </a:tr>
              <a:tr h="124777">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altLang="zh-CN" sz="650" u="none" strike="noStrike" kern="1200" cap="none" normalizeH="0" baseline="0" dirty="0" smtClean="0">
                          <a:ln>
                            <a:noFill/>
                          </a:ln>
                          <a:solidFill>
                            <a:schemeClr val="tx1"/>
                          </a:solidFill>
                          <a:effectLst/>
                          <a:latin typeface="+mn-lt"/>
                          <a:ea typeface="+mn-ea"/>
                          <a:cs typeface="+mn-cs"/>
                        </a:rPr>
                        <a:t>CGB 2.22 09/25/25</a:t>
                      </a:r>
                      <a:r>
                        <a:rPr kumimoji="0" lang="en-US" altLang="zh-CN" sz="650" u="none" strike="noStrike" kern="1200" cap="none" normalizeH="0" baseline="0" dirty="0">
                          <a:ln>
                            <a:noFill/>
                          </a:ln>
                          <a:solidFill>
                            <a:schemeClr val="tx1"/>
                          </a:solidFill>
                          <a:effectLst/>
                          <a:latin typeface="+mn-lt"/>
                          <a:ea typeface="+mn-ea"/>
                          <a:cs typeface="+mn-cs"/>
                        </a:rPr>
                        <a:t>	</a:t>
                      </a:r>
                    </a:p>
                  </a:txBody>
                  <a:tcPr marL="9525" marR="9525" marT="9525" marB="0" anchor="ctr"/>
                </a:tc>
                <a:tc>
                  <a:txBody>
                    <a:bodyPr/>
                    <a:lstStyle/>
                    <a:p>
                      <a:pPr algn="r" fontAlgn="b"/>
                      <a:r>
                        <a:rPr lang="en-US" sz="650" b="0" i="0" u="none" strike="noStrike" dirty="0" smtClean="0">
                          <a:solidFill>
                            <a:srgbClr val="000000"/>
                          </a:solidFill>
                          <a:effectLst/>
                          <a:latin typeface="Calibri" panose="020F0502020204030204" pitchFamily="34" charset="0"/>
                        </a:rPr>
                        <a:t>7.93%</a:t>
                      </a:r>
                      <a:endParaRPr lang="en-US" sz="6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4"/>
                  </a:ext>
                </a:extLst>
              </a:tr>
              <a:tr h="7587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650" u="none" strike="noStrike" kern="1200" cap="none" normalizeH="0" baseline="0" dirty="0" smtClean="0">
                          <a:ln>
                            <a:noFill/>
                          </a:ln>
                          <a:solidFill>
                            <a:schemeClr val="tx1"/>
                          </a:solidFill>
                          <a:effectLst/>
                          <a:latin typeface="+mn-lt"/>
                          <a:ea typeface="+mn-ea"/>
                          <a:cs typeface="+mn-cs"/>
                        </a:rPr>
                        <a:t>BOSHAI VAR 01/25/27</a:t>
                      </a:r>
                      <a:endParaRPr kumimoji="0" lang="en-US" altLang="zh-CN" sz="650" u="none" strike="noStrike" kern="1200" cap="none" normalizeH="0" baseline="0" dirty="0">
                        <a:ln>
                          <a:noFill/>
                        </a:ln>
                        <a:solidFill>
                          <a:schemeClr val="tx1"/>
                        </a:solidFill>
                        <a:effectLst/>
                        <a:latin typeface="+mn-lt"/>
                        <a:ea typeface="+mn-ea"/>
                        <a:cs typeface="+mn-cs"/>
                      </a:endParaRPr>
                    </a:p>
                  </a:txBody>
                  <a:tcPr marL="4763" marR="4763" marT="4763" marB="0" anchor="ctr"/>
                </a:tc>
                <a:tc>
                  <a:txBody>
                    <a:bodyPr/>
                    <a:lstStyle/>
                    <a:p>
                      <a:pPr algn="r" fontAlgn="b"/>
                      <a:r>
                        <a:rPr lang="en-US" sz="650" b="0" i="0" u="none" strike="noStrike" dirty="0" smtClean="0">
                          <a:solidFill>
                            <a:srgbClr val="000000"/>
                          </a:solidFill>
                          <a:effectLst/>
                          <a:latin typeface="Calibri" panose="020F0502020204030204" pitchFamily="34" charset="0"/>
                        </a:rPr>
                        <a:t>7.35%</a:t>
                      </a:r>
                      <a:endParaRPr lang="en-US" sz="6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99007755"/>
                  </a:ext>
                </a:extLst>
              </a:tr>
              <a:tr h="75877">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altLang="zh-CN" sz="650" u="none" strike="noStrike" kern="1200" cap="none" normalizeH="0" baseline="0" dirty="0" smtClean="0">
                          <a:ln>
                            <a:noFill/>
                          </a:ln>
                          <a:solidFill>
                            <a:schemeClr val="tx1"/>
                          </a:solidFill>
                          <a:effectLst/>
                          <a:latin typeface="+mn-lt"/>
                          <a:ea typeface="+mn-ea"/>
                          <a:cs typeface="+mn-cs"/>
                        </a:rPr>
                        <a:t>HTSC 4.5 01/29/26</a:t>
                      </a:r>
                      <a:r>
                        <a:rPr kumimoji="0" lang="en-US" altLang="zh-CN" sz="650" u="none" strike="noStrike" kern="1200" cap="none" normalizeH="0" baseline="0" dirty="0">
                          <a:ln>
                            <a:noFill/>
                          </a:ln>
                          <a:solidFill>
                            <a:schemeClr val="tx1"/>
                          </a:solidFill>
                          <a:effectLst/>
                          <a:latin typeface="+mn-lt"/>
                          <a:ea typeface="+mn-ea"/>
                          <a:cs typeface="+mn-cs"/>
                        </a:rPr>
                        <a:t>	</a:t>
                      </a:r>
                    </a:p>
                  </a:txBody>
                  <a:tcPr marL="9525" marR="9525" marT="9525" marB="0" anchor="ctr"/>
                </a:tc>
                <a:tc>
                  <a:txBody>
                    <a:bodyPr/>
                    <a:lstStyle/>
                    <a:p>
                      <a:pPr algn="r" fontAlgn="b"/>
                      <a:r>
                        <a:rPr lang="en-US" sz="650" b="0" i="0" u="none" strike="noStrike" dirty="0" smtClean="0">
                          <a:solidFill>
                            <a:srgbClr val="000000"/>
                          </a:solidFill>
                          <a:effectLst/>
                          <a:latin typeface="Calibri" panose="020F0502020204030204" pitchFamily="34" charset="0"/>
                        </a:rPr>
                        <a:t>6.45%</a:t>
                      </a:r>
                      <a:endParaRPr lang="en-US" sz="6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5"/>
                  </a:ext>
                </a:extLst>
              </a:tr>
            </a:tbl>
          </a:graphicData>
        </a:graphic>
      </p:graphicFrame>
      <p:sp>
        <p:nvSpPr>
          <p:cNvPr id="3208" name="文字方塊 21"/>
          <p:cNvSpPr txBox="1">
            <a:spLocks noChangeArrowheads="1"/>
          </p:cNvSpPr>
          <p:nvPr/>
        </p:nvSpPr>
        <p:spPr bwMode="auto">
          <a:xfrm>
            <a:off x="0" y="8382000"/>
            <a:ext cx="6858000" cy="246221"/>
          </a:xfrm>
          <a:prstGeom prst="rect">
            <a:avLst/>
          </a:prstGeom>
          <a:noFill/>
          <a:ln w="9525">
            <a:noFill/>
            <a:miter lim="800000"/>
            <a:headEnd/>
            <a:tailEnd/>
          </a:ln>
        </p:spPr>
        <p:txBody>
          <a:bodyPr wrap="square">
            <a:spAutoFit/>
          </a:bodyPr>
          <a:lstStyle/>
          <a:p>
            <a:pPr>
              <a:lnSpc>
                <a:spcPts val="610"/>
              </a:lnSpc>
            </a:pPr>
            <a:r>
              <a:rPr kumimoji="0" lang="en-US" altLang="zh-TW" sz="500" b="1" u="sng" dirty="0"/>
              <a:t>Footnote 1 : </a:t>
            </a:r>
            <a:r>
              <a:rPr kumimoji="0" lang="en-US" altLang="zh-TW" sz="500" b="1" dirty="0"/>
              <a:t>The investment returns are  denominated in RMB. US/HK dollar-based investors are therefore exposed to fluctuations in the US/HK dollar/RMB exchange rate.</a:t>
            </a:r>
          </a:p>
          <a:p>
            <a:pPr>
              <a:lnSpc>
                <a:spcPts val="610"/>
              </a:lnSpc>
            </a:pPr>
            <a:r>
              <a:rPr kumimoji="0" lang="en-US" altLang="zh-TW" sz="500" b="1" u="sng" dirty="0"/>
              <a:t>Footnote 2 : </a:t>
            </a:r>
            <a:r>
              <a:rPr kumimoji="0" lang="en-US" altLang="zh-TW" sz="500" b="1" dirty="0"/>
              <a:t>Performance is calculated on NAV  to NAV (RMB), with dividends reinvested ,net of fees. The performance data are compared to include all dividends that have been distributed</a:t>
            </a:r>
            <a:r>
              <a:rPr kumimoji="0" lang="en-US" altLang="zh-TW" sz="600" b="1" dirty="0"/>
              <a:t>.</a:t>
            </a:r>
            <a:endParaRPr kumimoji="0" lang="zh-TW" altLang="en-US" sz="600" dirty="0">
              <a:solidFill>
                <a:srgbClr val="FF0000"/>
              </a:solidFill>
              <a:latin typeface="Arial" charset="0"/>
              <a:ea typeface="SimSun" pitchFamily="2" charset="-122"/>
            </a:endParaRPr>
          </a:p>
        </p:txBody>
      </p:sp>
      <p:graphicFrame>
        <p:nvGraphicFramePr>
          <p:cNvPr id="3235" name="Group 163"/>
          <p:cNvGraphicFramePr>
            <a:graphicFrameLocks noGrp="1"/>
          </p:cNvGraphicFramePr>
          <p:nvPr>
            <p:extLst>
              <p:ext uri="{D42A27DB-BD31-4B8C-83A1-F6EECF244321}">
                <p14:modId xmlns:p14="http://schemas.microsoft.com/office/powerpoint/2010/main" val="496060167"/>
              </p:ext>
            </p:extLst>
          </p:nvPr>
        </p:nvGraphicFramePr>
        <p:xfrm>
          <a:off x="2057400" y="7530850"/>
          <a:ext cx="1447801" cy="506098"/>
        </p:xfrm>
        <a:graphic>
          <a:graphicData uri="http://schemas.openxmlformats.org/drawingml/2006/table">
            <a:tbl>
              <a:tblPr>
                <a:tableStyleId>{3B4B98B0-60AC-42C2-AFA5-B58CD77FA1E5}</a:tableStyleId>
              </a:tblPr>
              <a:tblGrid>
                <a:gridCol w="1176338">
                  <a:extLst>
                    <a:ext uri="{9D8B030D-6E8A-4147-A177-3AD203B41FA5}">
                      <a16:colId xmlns:a16="http://schemas.microsoft.com/office/drawing/2014/main" val="20000"/>
                    </a:ext>
                  </a:extLst>
                </a:gridCol>
                <a:gridCol w="271463">
                  <a:extLst>
                    <a:ext uri="{9D8B030D-6E8A-4147-A177-3AD203B41FA5}">
                      <a16:colId xmlns:a16="http://schemas.microsoft.com/office/drawing/2014/main" val="20001"/>
                    </a:ext>
                  </a:extLst>
                </a:gridCol>
              </a:tblGrid>
              <a:tr h="149230">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altLang="zh-TW" sz="700" u="none" strike="noStrike" kern="1200" cap="none" normalizeH="0" baseline="0" dirty="0">
                          <a:ln>
                            <a:noFill/>
                          </a:ln>
                          <a:solidFill>
                            <a:schemeClr val="bg1"/>
                          </a:solidFill>
                          <a:effectLst/>
                          <a:latin typeface="+mn-lt"/>
                          <a:ea typeface="+mn-ea"/>
                          <a:cs typeface="+mn-cs"/>
                        </a:rPr>
                        <a:t>Duration and YTM*</a:t>
                      </a:r>
                      <a:endParaRPr kumimoji="0" lang="en-US" altLang="zh-HK" sz="700" u="none" strike="noStrike" kern="1200" cap="none" normalizeH="0" baseline="0" dirty="0">
                        <a:ln>
                          <a:noFill/>
                        </a:ln>
                        <a:solidFill>
                          <a:schemeClr val="bg1"/>
                        </a:solidFill>
                        <a:effectLst/>
                        <a:latin typeface="+mn-lt"/>
                        <a:ea typeface="+mn-ea"/>
                        <a:cs typeface="+mn-cs"/>
                      </a:endParaRPr>
                    </a:p>
                  </a:txBody>
                  <a:tcPr marT="45725" marB="45725" horzOverflow="overflow">
                    <a:solidFill>
                      <a:schemeClr val="tx2">
                        <a:lumMod val="60000"/>
                        <a:lumOff val="40000"/>
                      </a:schemeClr>
                    </a:solidFill>
                  </a:tcPr>
                </a:tc>
                <a:tc hMerge="1">
                  <a:txBody>
                    <a:bodyPr/>
                    <a:lstStyle/>
                    <a:p>
                      <a:endParaRPr lang="zh-TW" altLang="en-US"/>
                    </a:p>
                  </a:txBody>
                  <a:tcPr/>
                </a:tc>
                <a:extLst>
                  <a:ext uri="{0D108BD9-81ED-4DB2-BD59-A6C34878D82A}">
                    <a16:rowId xmlns:a16="http://schemas.microsoft.com/office/drawing/2014/main" val="10000"/>
                  </a:ext>
                </a:extLst>
              </a:tr>
              <a:tr h="13785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TW" sz="650" u="none" strike="noStrike" cap="none" normalizeH="0" baseline="0" dirty="0">
                          <a:ln>
                            <a:noFill/>
                          </a:ln>
                          <a:solidFill>
                            <a:schemeClr val="tx1"/>
                          </a:solidFill>
                          <a:effectLst/>
                        </a:rPr>
                        <a:t> Average Duration (Year)</a:t>
                      </a:r>
                      <a:endParaRPr kumimoji="0" lang="en-US" altLang="zh-TW" sz="650" b="0" i="0" u="none" strike="noStrike" cap="none" normalizeH="0" baseline="0" dirty="0">
                        <a:ln>
                          <a:noFill/>
                        </a:ln>
                        <a:solidFill>
                          <a:schemeClr val="tx1"/>
                        </a:solidFill>
                        <a:effectLst/>
                        <a:latin typeface="Arial" charset="0"/>
                        <a:ea typeface="SimSun" pitchFamily="2" charset="-122"/>
                      </a:endParaRPr>
                    </a:p>
                  </a:txBody>
                  <a:tcPr marL="0" marR="0" marT="0" marB="0" anchor="ctr" horzOverflow="overflow"/>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zh-CN" sz="650" u="none" strike="noStrike" kern="1200" cap="none" normalizeH="0" baseline="0" dirty="0" smtClean="0">
                          <a:ln>
                            <a:noFill/>
                          </a:ln>
                          <a:solidFill>
                            <a:schemeClr val="tx1"/>
                          </a:solidFill>
                          <a:effectLst/>
                          <a:latin typeface="+mn-lt"/>
                          <a:ea typeface="+mn-ea"/>
                          <a:cs typeface="+mn-cs"/>
                        </a:rPr>
                        <a:t>1.25</a:t>
                      </a:r>
                      <a:endParaRPr kumimoji="0" lang="en-US" altLang="zh-TW" sz="650" u="none" strike="noStrike" kern="1200" cap="none" normalizeH="0" baseline="0" dirty="0">
                        <a:ln>
                          <a:noFill/>
                        </a:ln>
                        <a:solidFill>
                          <a:schemeClr val="tx1"/>
                        </a:solidFill>
                        <a:effectLst/>
                        <a:latin typeface="+mn-lt"/>
                        <a:ea typeface="+mn-ea"/>
                        <a:cs typeface="+mn-cs"/>
                      </a:endParaRPr>
                    </a:p>
                  </a:txBody>
                  <a:tcPr marL="0" marR="0" marT="0" marB="0" anchor="ctr" horzOverflow="overflow"/>
                </a:tc>
                <a:extLst>
                  <a:ext uri="{0D108BD9-81ED-4DB2-BD59-A6C34878D82A}">
                    <a16:rowId xmlns:a16="http://schemas.microsoft.com/office/drawing/2014/main" val="10001"/>
                  </a:ext>
                </a:extLst>
              </a:tr>
              <a:tr h="170115">
                <a:tc>
                  <a:txBody>
                    <a:bodyPr/>
                    <a:lstStyle/>
                    <a:p>
                      <a:pPr marL="0" marR="0" lvl="0" indent="0" algn="l" defTabSz="914400" rtl="0" eaLnBrk="1" fontAlgn="ctr" latinLnBrk="0" hangingPunct="1">
                        <a:lnSpc>
                          <a:spcPct val="100000"/>
                        </a:lnSpc>
                        <a:spcBef>
                          <a:spcPts val="600"/>
                        </a:spcBef>
                        <a:spcAft>
                          <a:spcPct val="0"/>
                        </a:spcAft>
                        <a:buClrTx/>
                        <a:buSzTx/>
                        <a:buFontTx/>
                        <a:buNone/>
                        <a:tabLst/>
                      </a:pPr>
                      <a:r>
                        <a:rPr kumimoji="0" lang="en-US" altLang="zh-TW" sz="650" u="none" strike="noStrike" cap="none" normalizeH="0" baseline="0" dirty="0">
                          <a:ln>
                            <a:noFill/>
                          </a:ln>
                          <a:solidFill>
                            <a:schemeClr val="tx1"/>
                          </a:solidFill>
                          <a:effectLst/>
                        </a:rPr>
                        <a:t> Average Yield to Maturity (%)</a:t>
                      </a:r>
                      <a:endParaRPr kumimoji="0" lang="en-US" altLang="zh-TW" sz="650" b="0" i="0" u="none" strike="noStrike" cap="none" normalizeH="0" baseline="0" dirty="0">
                        <a:ln>
                          <a:noFill/>
                        </a:ln>
                        <a:solidFill>
                          <a:schemeClr val="tx1"/>
                        </a:solidFill>
                        <a:effectLst/>
                        <a:latin typeface="Arial" charset="0"/>
                        <a:ea typeface="SimSun" pitchFamily="2" charset="-122"/>
                      </a:endParaRPr>
                    </a:p>
                  </a:txBody>
                  <a:tcPr marL="0" marR="0" marT="0" marB="0" anchor="ctr" horzOverflow="overflow"/>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zh-TW" sz="650" u="none" strike="noStrike" kern="1200" cap="none" normalizeH="0" baseline="0" dirty="0" smtClean="0">
                          <a:ln>
                            <a:noFill/>
                          </a:ln>
                          <a:solidFill>
                            <a:schemeClr val="tx1"/>
                          </a:solidFill>
                          <a:effectLst/>
                          <a:latin typeface="+mn-lt"/>
                          <a:ea typeface="+mn-ea"/>
                          <a:cs typeface="+mn-cs"/>
                        </a:rPr>
                        <a:t>2.18</a:t>
                      </a:r>
                      <a:endParaRPr kumimoji="0" lang="en-US" altLang="zh-TW" sz="650" u="none" strike="noStrike" kern="1200" cap="none" normalizeH="0" baseline="0" dirty="0">
                        <a:ln>
                          <a:noFill/>
                        </a:ln>
                        <a:solidFill>
                          <a:schemeClr val="tx1"/>
                        </a:solidFill>
                        <a:effectLst/>
                        <a:latin typeface="+mn-lt"/>
                        <a:ea typeface="+mn-ea"/>
                        <a:cs typeface="+mn-cs"/>
                      </a:endParaRPr>
                    </a:p>
                  </a:txBody>
                  <a:tcPr marL="0" marR="0" marT="0" marB="0" anchor="ctr" horzOverflow="overflow">
                    <a:solidFill>
                      <a:schemeClr val="bg1"/>
                    </a:solidFill>
                  </a:tcPr>
                </a:tc>
                <a:extLst>
                  <a:ext uri="{0D108BD9-81ED-4DB2-BD59-A6C34878D82A}">
                    <a16:rowId xmlns:a16="http://schemas.microsoft.com/office/drawing/2014/main" val="10002"/>
                  </a:ext>
                </a:extLst>
              </a:tr>
            </a:tbl>
          </a:graphicData>
        </a:graphic>
      </p:graphicFrame>
      <p:sp>
        <p:nvSpPr>
          <p:cNvPr id="3224" name="TextBox 4"/>
          <p:cNvSpPr txBox="1">
            <a:spLocks noChangeArrowheads="1"/>
          </p:cNvSpPr>
          <p:nvPr/>
        </p:nvSpPr>
        <p:spPr bwMode="auto">
          <a:xfrm>
            <a:off x="1981200" y="8012668"/>
            <a:ext cx="1524000" cy="369332"/>
          </a:xfrm>
          <a:prstGeom prst="rect">
            <a:avLst/>
          </a:prstGeom>
          <a:noFill/>
          <a:ln w="9525">
            <a:noFill/>
            <a:miter lim="800000"/>
            <a:headEnd/>
            <a:tailEnd/>
          </a:ln>
        </p:spPr>
        <p:txBody>
          <a:bodyPr wrap="square">
            <a:spAutoFit/>
          </a:bodyPr>
          <a:lstStyle/>
          <a:p>
            <a:r>
              <a:rPr lang="en-US" altLang="zh-CN" sz="600" dirty="0"/>
              <a:t>*Average Duration and Average YTM do not include the data of Money Market Fund and Cash.</a:t>
            </a:r>
            <a:endParaRPr lang="zh-CN" altLang="en-US" sz="600" dirty="0"/>
          </a:p>
        </p:txBody>
      </p:sp>
      <p:sp>
        <p:nvSpPr>
          <p:cNvPr id="27" name="文字方塊 26"/>
          <p:cNvSpPr txBox="1"/>
          <p:nvPr/>
        </p:nvSpPr>
        <p:spPr>
          <a:xfrm>
            <a:off x="4419600" y="152400"/>
            <a:ext cx="2667000" cy="461963"/>
          </a:xfrm>
          <a:prstGeom prst="rect">
            <a:avLst/>
          </a:prstGeom>
          <a:noFill/>
        </p:spPr>
        <p:txBody>
          <a:bodyPr>
            <a:spAutoFit/>
          </a:bodyPr>
          <a:lstStyle/>
          <a:p>
            <a:pPr algn="ctr">
              <a:defRPr/>
            </a:pPr>
            <a:r>
              <a:rPr lang="zh-CN" altLang="en-US" sz="800" b="1" kern="1500" spc="100" dirty="0"/>
              <a:t>                           </a:t>
            </a:r>
            <a:endParaRPr lang="en-US" altLang="zh-CN" sz="800" b="1" kern="1500" spc="100" dirty="0"/>
          </a:p>
          <a:p>
            <a:pPr algn="ctr">
              <a:defRPr/>
            </a:pPr>
            <a:r>
              <a:rPr lang="zh-CN" altLang="en-US" sz="800" b="1" kern="1500" spc="150" dirty="0"/>
              <a:t>     申萬宏源投資管理（亞洲）有限公司</a:t>
            </a:r>
            <a:endParaRPr lang="en-US" altLang="zh-CN" sz="800" b="1" kern="1500" spc="150" dirty="0"/>
          </a:p>
          <a:p>
            <a:pPr>
              <a:defRPr/>
            </a:pPr>
            <a:r>
              <a:rPr lang="en-US" altLang="zh-TW" sz="800" b="1" dirty="0"/>
              <a:t>             </a:t>
            </a:r>
            <a:r>
              <a:rPr lang="en-US" altLang="zh-TW" sz="700" b="1" dirty="0" err="1"/>
              <a:t>Shenwan</a:t>
            </a:r>
            <a:r>
              <a:rPr lang="en-US" altLang="zh-TW" sz="700" b="1" dirty="0"/>
              <a:t> </a:t>
            </a:r>
            <a:r>
              <a:rPr lang="en-US" altLang="zh-TW" sz="700" b="1" dirty="0" err="1"/>
              <a:t>Hongyuan</a:t>
            </a:r>
            <a:r>
              <a:rPr lang="en-US" altLang="zh-TW" sz="700" b="1" dirty="0"/>
              <a:t> Asset Management (Asia) Limited</a:t>
            </a:r>
            <a:endParaRPr lang="zh-TW" altLang="en-US" sz="700" b="1" dirty="0"/>
          </a:p>
        </p:txBody>
      </p:sp>
      <p:sp>
        <p:nvSpPr>
          <p:cNvPr id="20" name="文字方塊 1"/>
          <p:cNvSpPr txBox="1">
            <a:spLocks noChangeArrowheads="1"/>
          </p:cNvSpPr>
          <p:nvPr/>
        </p:nvSpPr>
        <p:spPr bwMode="auto">
          <a:xfrm>
            <a:off x="1981200" y="6248400"/>
            <a:ext cx="3886200" cy="299163"/>
          </a:xfrm>
          <a:prstGeom prst="rect">
            <a:avLst/>
          </a:prstGeom>
          <a:noFill/>
          <a:ln w="9525">
            <a:noFill/>
            <a:miter lim="800000"/>
            <a:headEnd/>
            <a:tailEnd/>
          </a:ln>
        </p:spPr>
        <p:txBody>
          <a:bodyPr/>
          <a:lstStyle/>
          <a:p>
            <a:r>
              <a:rPr lang="en-US" altLang="zh-TW" sz="600" dirty="0"/>
              <a:t>Source :</a:t>
            </a:r>
            <a:r>
              <a:rPr lang="en-US" altLang="zh-CN" sz="600" b="1" dirty="0"/>
              <a:t> </a:t>
            </a:r>
            <a:r>
              <a:rPr lang="en-US" altLang="zh-CN" sz="600" dirty="0" err="1"/>
              <a:t>Shenwan</a:t>
            </a:r>
            <a:r>
              <a:rPr lang="en-US" altLang="zh-CN" sz="600" dirty="0"/>
              <a:t> </a:t>
            </a:r>
            <a:r>
              <a:rPr lang="en-US" altLang="zh-CN" sz="600" dirty="0" err="1"/>
              <a:t>Hongyuan</a:t>
            </a:r>
            <a:r>
              <a:rPr lang="en-US" altLang="zh-CN" sz="600" dirty="0"/>
              <a:t> Asset Management (Asia) Limited</a:t>
            </a:r>
            <a:endParaRPr lang="en-US" altLang="zh-TW" sz="600" dirty="0"/>
          </a:p>
          <a:p>
            <a:r>
              <a:rPr lang="en-US" altLang="zh-TW" sz="600" dirty="0"/>
              <a:t>Last update: </a:t>
            </a:r>
            <a:r>
              <a:rPr lang="en-US" altLang="zh-TW" sz="600" dirty="0" smtClean="0"/>
              <a:t>30</a:t>
            </a:r>
            <a:r>
              <a:rPr lang="en-US" altLang="zh-CN" sz="600" dirty="0" smtClean="0"/>
              <a:t> </a:t>
            </a:r>
            <a:r>
              <a:rPr lang="en-US" altLang="zh-CN" sz="600" dirty="0"/>
              <a:t>Jun</a:t>
            </a:r>
            <a:r>
              <a:rPr lang="en-US" altLang="zh-CN" sz="600" dirty="0" smtClean="0"/>
              <a:t> </a:t>
            </a:r>
            <a:r>
              <a:rPr lang="en-US" altLang="zh-TW" sz="600" dirty="0" smtClean="0"/>
              <a:t>2025</a:t>
            </a:r>
            <a:endParaRPr lang="en-US" altLang="zh-TW" sz="600" dirty="0"/>
          </a:p>
          <a:p>
            <a:endParaRPr lang="en-US" altLang="zh-TW" sz="600" dirty="0"/>
          </a:p>
          <a:p>
            <a:endParaRPr lang="en-US" altLang="zh-TW" sz="600" dirty="0"/>
          </a:p>
        </p:txBody>
      </p:sp>
      <p:pic>
        <p:nvPicPr>
          <p:cNvPr id="4" name="Picture 3">
            <a:extLst>
              <a:ext uri="{FF2B5EF4-FFF2-40B4-BE49-F238E27FC236}">
                <a16:creationId xmlns:a16="http://schemas.microsoft.com/office/drawing/2014/main" id="{0EE07308-7971-7329-0CAE-48083FE7E97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3000" y="81089"/>
            <a:ext cx="1238567" cy="218824"/>
          </a:xfrm>
          <a:prstGeom prst="rect">
            <a:avLst/>
          </a:prstGeom>
          <a:noFill/>
          <a:ln>
            <a:noFill/>
          </a:ln>
        </p:spPr>
      </p:pic>
      <p:pic>
        <p:nvPicPr>
          <p:cNvPr id="5" name="Picture 4"/>
          <p:cNvPicPr>
            <a:picLocks noChangeAspect="1"/>
          </p:cNvPicPr>
          <p:nvPr/>
        </p:nvPicPr>
        <p:blipFill>
          <a:blip r:embed="rId4"/>
          <a:stretch>
            <a:fillRect/>
          </a:stretch>
        </p:blipFill>
        <p:spPr>
          <a:xfrm>
            <a:off x="3626774" y="6510700"/>
            <a:ext cx="3155024" cy="17951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176515</TotalTime>
  <Words>1267</Words>
  <Application>Microsoft Office PowerPoint</Application>
  <PresentationFormat>On-screen Show (4:3)</PresentationFormat>
  <Paragraphs>123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新細明體</vt:lpstr>
      <vt:lpstr>SimSun</vt:lpstr>
      <vt:lpstr>SimSun</vt:lpstr>
      <vt:lpstr>Arial</vt:lpstr>
      <vt:lpstr>Calibri</vt:lpstr>
      <vt:lpstr>Office Theme</vt:lpstr>
      <vt:lpstr>PowerPoint Presentation</vt:lpstr>
    </vt:vector>
  </TitlesOfParts>
  <Company>SWS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RQFII Factsheet</dc:title>
  <dc:creator>Lemon ZHANG</dc:creator>
  <cp:lastModifiedBy>Evita Zhang Yijun</cp:lastModifiedBy>
  <cp:revision>19808</cp:revision>
  <cp:lastPrinted>2023-12-20T07:45:23Z</cp:lastPrinted>
  <dcterms:created xsi:type="dcterms:W3CDTF">2012-01-15T04:25:49Z</dcterms:created>
  <dcterms:modified xsi:type="dcterms:W3CDTF">2025-07-03T02:51:20Z</dcterms:modified>
</cp:coreProperties>
</file>